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91" r:id="rId3"/>
    <p:sldId id="292" r:id="rId4"/>
    <p:sldId id="293" r:id="rId5"/>
    <p:sldId id="294" r:id="rId6"/>
    <p:sldId id="303" r:id="rId7"/>
    <p:sldId id="302" r:id="rId8"/>
    <p:sldId id="297" r:id="rId9"/>
    <p:sldId id="300" r:id="rId10"/>
    <p:sldId id="304" r:id="rId11"/>
    <p:sldId id="306" r:id="rId12"/>
    <p:sldId id="311" r:id="rId13"/>
    <p:sldId id="313" r:id="rId14"/>
    <p:sldId id="307" r:id="rId15"/>
    <p:sldId id="314" r:id="rId16"/>
    <p:sldId id="315" r:id="rId17"/>
    <p:sldId id="309" r:id="rId18"/>
    <p:sldId id="316" r:id="rId19"/>
    <p:sldId id="317" r:id="rId20"/>
    <p:sldId id="289" r:id="rId21"/>
    <p:sldId id="31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Geneva" charset="0"/>
        <a:cs typeface="+mn-cs"/>
      </a:defRPr>
    </a:lvl1pPr>
    <a:lvl2pPr marL="457200" algn="l" rtl="0" fontAlgn="base">
      <a:spcBef>
        <a:spcPct val="0"/>
      </a:spcBef>
      <a:spcAft>
        <a:spcPct val="0"/>
      </a:spcAft>
      <a:defRPr kern="1200">
        <a:solidFill>
          <a:schemeClr val="tx1"/>
        </a:solidFill>
        <a:latin typeface="Arial" charset="0"/>
        <a:ea typeface="Geneva" charset="0"/>
        <a:cs typeface="+mn-cs"/>
      </a:defRPr>
    </a:lvl2pPr>
    <a:lvl3pPr marL="914400" algn="l" rtl="0" fontAlgn="base">
      <a:spcBef>
        <a:spcPct val="0"/>
      </a:spcBef>
      <a:spcAft>
        <a:spcPct val="0"/>
      </a:spcAft>
      <a:defRPr kern="1200">
        <a:solidFill>
          <a:schemeClr val="tx1"/>
        </a:solidFill>
        <a:latin typeface="Arial" charset="0"/>
        <a:ea typeface="Geneva" charset="0"/>
        <a:cs typeface="+mn-cs"/>
      </a:defRPr>
    </a:lvl3pPr>
    <a:lvl4pPr marL="1371600" algn="l" rtl="0" fontAlgn="base">
      <a:spcBef>
        <a:spcPct val="0"/>
      </a:spcBef>
      <a:spcAft>
        <a:spcPct val="0"/>
      </a:spcAft>
      <a:defRPr kern="1200">
        <a:solidFill>
          <a:schemeClr val="tx1"/>
        </a:solidFill>
        <a:latin typeface="Arial" charset="0"/>
        <a:ea typeface="Geneva" charset="0"/>
        <a:cs typeface="+mn-cs"/>
      </a:defRPr>
    </a:lvl4pPr>
    <a:lvl5pPr marL="1828800" algn="l" rtl="0" fontAlgn="base">
      <a:spcBef>
        <a:spcPct val="0"/>
      </a:spcBef>
      <a:spcAft>
        <a:spcPct val="0"/>
      </a:spcAft>
      <a:defRPr kern="1200">
        <a:solidFill>
          <a:schemeClr val="tx1"/>
        </a:solidFill>
        <a:latin typeface="Arial" charset="0"/>
        <a:ea typeface="Geneva" charset="0"/>
        <a:cs typeface="+mn-cs"/>
      </a:defRPr>
    </a:lvl5pPr>
    <a:lvl6pPr marL="2286000" algn="l" defTabSz="457200" rtl="0" eaLnBrk="1" latinLnBrk="0" hangingPunct="1">
      <a:defRPr kern="1200">
        <a:solidFill>
          <a:schemeClr val="tx1"/>
        </a:solidFill>
        <a:latin typeface="Arial" charset="0"/>
        <a:ea typeface="Geneva" charset="0"/>
        <a:cs typeface="+mn-cs"/>
      </a:defRPr>
    </a:lvl6pPr>
    <a:lvl7pPr marL="2743200" algn="l" defTabSz="457200" rtl="0" eaLnBrk="1" latinLnBrk="0" hangingPunct="1">
      <a:defRPr kern="1200">
        <a:solidFill>
          <a:schemeClr val="tx1"/>
        </a:solidFill>
        <a:latin typeface="Arial" charset="0"/>
        <a:ea typeface="Geneva" charset="0"/>
        <a:cs typeface="+mn-cs"/>
      </a:defRPr>
    </a:lvl7pPr>
    <a:lvl8pPr marL="3200400" algn="l" defTabSz="457200" rtl="0" eaLnBrk="1" latinLnBrk="0" hangingPunct="1">
      <a:defRPr kern="1200">
        <a:solidFill>
          <a:schemeClr val="tx1"/>
        </a:solidFill>
        <a:latin typeface="Arial" charset="0"/>
        <a:ea typeface="Geneva" charset="0"/>
        <a:cs typeface="+mn-cs"/>
      </a:defRPr>
    </a:lvl8pPr>
    <a:lvl9pPr marL="3657600" algn="l" defTabSz="457200" rtl="0" eaLnBrk="1" latinLnBrk="0" hangingPunct="1">
      <a:defRPr kern="1200">
        <a:solidFill>
          <a:schemeClr val="tx1"/>
        </a:solidFill>
        <a:latin typeface="Arial" charset="0"/>
        <a:ea typeface="Geneva" charset="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8418"/>
    <a:srgbClr val="339A96"/>
    <a:srgbClr val="4C4F5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59564" autoAdjust="0"/>
  </p:normalViewPr>
  <p:slideViewPr>
    <p:cSldViewPr>
      <p:cViewPr>
        <p:scale>
          <a:sx n="58" d="100"/>
          <a:sy n="58" d="100"/>
        </p:scale>
        <p:origin x="1560" y="-3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3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849F1B-9905-48ED-99E7-1E131E1CE544}" type="datetimeFigureOut">
              <a:rPr lang="en-US" smtClean="0"/>
              <a:t>3/30/2020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2C7EC-95B8-4810-9FE6-3163DAE9AA48}" type="slidenum">
              <a:rPr lang="en-US" smtClean="0"/>
              <a:t>‹#›</a:t>
            </a:fld>
            <a:endParaRPr lang="en-US"/>
          </a:p>
        </p:txBody>
      </p:sp>
    </p:spTree>
    <p:extLst>
      <p:ext uri="{BB962C8B-B14F-4D97-AF65-F5344CB8AC3E}">
        <p14:creationId xmlns:p14="http://schemas.microsoft.com/office/powerpoint/2010/main" val="2137894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generic presentation to start any standard setting activity. </a:t>
            </a:r>
          </a:p>
          <a:p>
            <a:r>
              <a:rPr lang="en-US" dirty="0" smtClean="0"/>
              <a:t>Where XXX appears in any slide, change it to the name of the actual procedure</a:t>
            </a:r>
            <a:r>
              <a:rPr lang="en-US" baseline="0" dirty="0" smtClean="0"/>
              <a:t> or procedures being used (e.g., Angoff, bookmark, body of work, etc.).</a:t>
            </a:r>
            <a:endParaRPr 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a:t>
            </a:fld>
            <a:endParaRPr lang="en-US"/>
          </a:p>
        </p:txBody>
      </p:sp>
    </p:spTree>
    <p:extLst>
      <p:ext uri="{BB962C8B-B14F-4D97-AF65-F5344CB8AC3E}">
        <p14:creationId xmlns:p14="http://schemas.microsoft.com/office/powerpoint/2010/main" val="3194854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You will learn more about the tests and the content standards upon which they are built in your breakout rooms, but I want to give you a brief overview to help set the stage.</a:t>
            </a:r>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11</a:t>
            </a:fld>
            <a:endParaRPr lang="en-US"/>
          </a:p>
        </p:txBody>
      </p:sp>
    </p:spTree>
    <p:extLst>
      <p:ext uri="{BB962C8B-B14F-4D97-AF65-F5344CB8AC3E}">
        <p14:creationId xmlns:p14="http://schemas.microsoft.com/office/powerpoint/2010/main" val="3793355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smtClean="0"/>
              <a:t>The tests</a:t>
            </a:r>
            <a:r>
              <a:rPr lang="en-US" altLang="en-US" sz="1200" baseline="0" dirty="0" smtClean="0"/>
              <a:t> we are looking at this week </a:t>
            </a:r>
            <a:r>
              <a:rPr lang="en-US" altLang="en-US" sz="1200" dirty="0" smtClean="0"/>
              <a:t>are based on the Revised State Standards.  Three years ago, groups of educators met to develop a preliminary set of blueprints for these tests.  These blueprints specify how many questions of each type from each portion of content for each grade should be on each test.  They then created specifications for several types of test questions: traditional multiple-choice, technology-enhanced, short constructed-response, and extended-response We developed several thousand questions, which were reviewed by groups of educators here in [State] and accepted, revised or rejected. Those questions that were accepted were field tested last</a:t>
            </a:r>
            <a:r>
              <a:rPr lang="en-US" altLang="en-US" sz="1200" baseline="0" dirty="0" smtClean="0"/>
              <a:t> </a:t>
            </a:r>
            <a:r>
              <a:rPr lang="en-US" altLang="en-US" sz="1200" dirty="0" smtClean="0"/>
              <a:t>spring. After the field test, there were other reviews of the questions and their field test statistics to determine how students actually performed on each one.  Some more questions were eliminated at this point. The questions you will see today are those that made it through all those rounds of review and revision to appear on the tests students took this past spring. Several thousand more have been banked and will be used to make up next spring’s tests.</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12</a:t>
            </a:fld>
            <a:endParaRPr lang="en-US"/>
          </a:p>
        </p:txBody>
      </p:sp>
    </p:spTree>
    <p:extLst>
      <p:ext uri="{BB962C8B-B14F-4D97-AF65-F5344CB8AC3E}">
        <p14:creationId xmlns:p14="http://schemas.microsoft.com/office/powerpoint/2010/main" val="3080738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spcBef>
                <a:spcPct val="0"/>
              </a:spcBef>
            </a:pPr>
            <a:r>
              <a:rPr lang="en-US" altLang="en-US" sz="1200" dirty="0" smtClean="0"/>
              <a:t>You will spend some time becoming familiar with one</a:t>
            </a:r>
            <a:r>
              <a:rPr lang="en-US" altLang="en-US" sz="1200" baseline="0" dirty="0" smtClean="0"/>
              <a:t> </a:t>
            </a:r>
            <a:r>
              <a:rPr lang="en-US" altLang="en-US" sz="1200" dirty="0" smtClean="0"/>
              <a:t>this</a:t>
            </a:r>
            <a:r>
              <a:rPr lang="en-US" altLang="en-US" sz="1200" baseline="0" dirty="0" smtClean="0"/>
              <a:t> afternoon</a:t>
            </a:r>
            <a:r>
              <a:rPr lang="en-US" altLang="en-US" sz="1200" dirty="0" smtClean="0"/>
              <a:t>. A note about the tests:  These tests were developed over a period of 2-3 years and have had considerable input already from groups of educators around the state, for both content and fairness/sensitivity issues. This is not a question review session in the sense that we are accepting, modifying, or rejecting questions.  The questions you will see this afternoon and throughout the next three days are the same ones students</a:t>
            </a:r>
            <a:r>
              <a:rPr lang="en-US" altLang="en-US" sz="1200" baseline="0" dirty="0" smtClean="0"/>
              <a:t> took this past spring.</a:t>
            </a:r>
            <a:endParaRPr lang="en-US" altLang="en-US" sz="1200" dirty="0" smtClean="0"/>
          </a:p>
          <a:p>
            <a:pPr eaLnBrk="1" hangingPunct="1">
              <a:lnSpc>
                <a:spcPct val="80000"/>
              </a:lnSpc>
              <a:spcBef>
                <a:spcPct val="0"/>
              </a:spcBef>
            </a:pPr>
            <a:endParaRPr lang="en-US" altLang="en-US" sz="1200" dirty="0" smtClean="0"/>
          </a:p>
          <a:p>
            <a:pPr eaLnBrk="1" hangingPunct="1">
              <a:lnSpc>
                <a:spcPct val="80000"/>
              </a:lnSpc>
              <a:spcBef>
                <a:spcPct val="0"/>
              </a:spcBef>
            </a:pPr>
            <a:r>
              <a:rPr lang="en-US" altLang="en-US" sz="1200" dirty="0" smtClean="0"/>
              <a:t>After you have become familiar with the tests, we will conduct a brief discussion about your reactions to the them.  Primarily, we will be interested in what you think it takes to answer particular questions correctly or to receive high scores on the open-ended questions.  Our chief aim is to get your reactions to what it’s like to take these tests under timed conditions, what you thought was particularly easy or difficult for you, and what you think would be particularly easy or difficult for students.</a:t>
            </a:r>
          </a:p>
          <a:p>
            <a:pPr eaLnBrk="1" hangingPunct="1">
              <a:lnSpc>
                <a:spcPct val="80000"/>
              </a:lnSpc>
              <a:spcBef>
                <a:spcPct val="0"/>
              </a:spcBef>
            </a:pPr>
            <a:endParaRPr lang="en-US" altLang="en-US" sz="1200" dirty="0" smtClean="0"/>
          </a:p>
        </p:txBody>
      </p:sp>
      <p:sp>
        <p:nvSpPr>
          <p:cNvPr id="4" name="Slide Number Placeholder 3"/>
          <p:cNvSpPr>
            <a:spLocks noGrp="1"/>
          </p:cNvSpPr>
          <p:nvPr>
            <p:ph type="sldNum" sz="quarter" idx="10"/>
          </p:nvPr>
        </p:nvSpPr>
        <p:spPr/>
        <p:txBody>
          <a:bodyPr/>
          <a:lstStyle/>
          <a:p>
            <a:fld id="{A122C7EC-95B8-4810-9FE6-3163DAE9AA48}" type="slidenum">
              <a:rPr lang="en-US" smtClean="0"/>
              <a:t>13</a:t>
            </a:fld>
            <a:endParaRPr lang="en-US"/>
          </a:p>
        </p:txBody>
      </p:sp>
    </p:spTree>
    <p:extLst>
      <p:ext uri="{BB962C8B-B14F-4D97-AF65-F5344CB8AC3E}">
        <p14:creationId xmlns:p14="http://schemas.microsoft.com/office/powerpoint/2010/main" val="678866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Everything we do this week will be grounded in the Performance Level Descriptors. You may hear me or your facilitator refer to them as PLDs. They describe what students at each performance</a:t>
            </a:r>
            <a:r>
              <a:rPr lang="en-US" altLang="en-US" baseline="0" dirty="0" smtClean="0"/>
              <a:t> level know and are able to do. You will be working with what we call threshold performance level descriptors; descriptions of what students just barely at or at the threshold of the Basic, Proficient, or Advanced levels.</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14</a:t>
            </a:fld>
            <a:endParaRPr lang="en-US"/>
          </a:p>
        </p:txBody>
      </p:sp>
    </p:spTree>
    <p:extLst>
      <p:ext uri="{BB962C8B-B14F-4D97-AF65-F5344CB8AC3E}">
        <p14:creationId xmlns:p14="http://schemas.microsoft.com/office/powerpoint/2010/main" val="3793355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altLang="en-US" dirty="0" smtClean="0"/>
              <a:t>Right now, each of you probably has some idea what it means to be college and career ready (at the high school level) or on track for college and career readiness (in grades 3-8).  Earlier</a:t>
            </a:r>
            <a:r>
              <a:rPr lang="en-US" altLang="en-US" baseline="0" dirty="0" smtClean="0"/>
              <a:t> this</a:t>
            </a:r>
            <a:r>
              <a:rPr lang="en-US" altLang="en-US" dirty="0" smtClean="0"/>
              <a:t> year, another group, much like this one, created very specific performance level descriptors for these assessments.  These descriptors spell out what students at each grade level must know and be able to do to be considered just barely at the Basic, Proficient, or Advanced</a:t>
            </a:r>
            <a:r>
              <a:rPr lang="en-US" altLang="en-US" baseline="0" dirty="0" smtClean="0"/>
              <a:t> level</a:t>
            </a:r>
            <a:r>
              <a:rPr lang="en-US" altLang="en-US" dirty="0" smtClean="0"/>
              <a:t>. They are a distillation of what these teachers and administrators have learned about students over many years. They are not abstract notions drafted by people far away from day-to-day contact with students.</a:t>
            </a:r>
          </a:p>
          <a:p>
            <a:pPr eaLnBrk="1" fontAlgn="auto" hangingPunct="1">
              <a:spcBef>
                <a:spcPts val="0"/>
              </a:spcBef>
              <a:spcAft>
                <a:spcPts val="0"/>
              </a:spcAft>
              <a:defRPr/>
            </a:pPr>
            <a:endParaRPr lang="en-US" altLang="en-US" dirty="0" smtClean="0"/>
          </a:p>
          <a:p>
            <a:pPr eaLnBrk="1" fontAlgn="auto" hangingPunct="1">
              <a:spcBef>
                <a:spcPts val="0"/>
              </a:spcBef>
              <a:spcAft>
                <a:spcPts val="0"/>
              </a:spcAft>
              <a:defRPr/>
            </a:pPr>
            <a:r>
              <a:rPr lang="en-US" altLang="en-US" dirty="0" smtClean="0"/>
              <a:t>Just so</a:t>
            </a:r>
            <a:r>
              <a:rPr lang="en-US" altLang="en-US" baseline="0" dirty="0" smtClean="0"/>
              <a:t> you know how these descriptors fit into a larger framework, let me briefly describe the four kinds of performance level descriptors:</a:t>
            </a:r>
            <a:endParaRPr lang="en-US" altLang="en-US" dirty="0" smtClean="0"/>
          </a:p>
          <a:p>
            <a:pPr marL="171450" indent="-171450" eaLnBrk="1" fontAlgn="auto" hangingPunct="1">
              <a:spcBef>
                <a:spcPts val="0"/>
              </a:spcBef>
              <a:spcAft>
                <a:spcPts val="0"/>
              </a:spcAft>
              <a:buFont typeface="Arial" panose="020B0604020202020204" pitchFamily="34" charset="0"/>
              <a:buChar char="•"/>
              <a:defRPr/>
            </a:pPr>
            <a:r>
              <a:rPr lang="en-US" altLang="en-US" dirty="0" smtClean="0"/>
              <a:t>Policy PLDs are very general and are primarily used in public policy discussions.</a:t>
            </a:r>
          </a:p>
          <a:p>
            <a:pPr marL="171450" indent="-171450" eaLnBrk="1" fontAlgn="auto" hangingPunct="1">
              <a:spcBef>
                <a:spcPts val="0"/>
              </a:spcBef>
              <a:spcAft>
                <a:spcPts val="0"/>
              </a:spcAft>
              <a:buFont typeface="Arial" panose="020B0604020202020204" pitchFamily="34" charset="0"/>
              <a:buChar char="•"/>
              <a:defRPr/>
            </a:pPr>
            <a:r>
              <a:rPr lang="en-US" altLang="en-US" dirty="0" smtClean="0"/>
              <a:t>Range PLDs describe the range of activities that students within a level are capable of performing.</a:t>
            </a:r>
          </a:p>
          <a:p>
            <a:pPr marL="171450" indent="-171450" eaLnBrk="1" fontAlgn="auto" hangingPunct="1">
              <a:spcBef>
                <a:spcPts val="0"/>
              </a:spcBef>
              <a:spcAft>
                <a:spcPts val="0"/>
              </a:spcAft>
              <a:buFont typeface="Arial" panose="020B0604020202020204" pitchFamily="34" charset="0"/>
              <a:buChar char="•"/>
              <a:defRPr/>
            </a:pPr>
            <a:r>
              <a:rPr lang="en-US" altLang="en-US" dirty="0" smtClean="0"/>
              <a:t>Reporting PLDs are abbreviated versions of the PLDs that will fit on a student score report and give a parent or teacher a synopsis of what that student has accomplished.</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15</a:t>
            </a:fld>
            <a:endParaRPr lang="en-US"/>
          </a:p>
        </p:txBody>
      </p:sp>
    </p:spTree>
    <p:extLst>
      <p:ext uri="{BB962C8B-B14F-4D97-AF65-F5344CB8AC3E}">
        <p14:creationId xmlns:p14="http://schemas.microsoft.com/office/powerpoint/2010/main" val="2019943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I left out threshold performance</a:t>
            </a:r>
            <a:r>
              <a:rPr lang="en-US" altLang="en-US" baseline="0" dirty="0" smtClean="0"/>
              <a:t> level descriptors because I want to spend a little extra time on them now because they are so important to what we will be doing this week.</a:t>
            </a:r>
            <a:endParaRPr lang="en-US" altLang="en-US" dirty="0" smtClean="0"/>
          </a:p>
          <a:p>
            <a:pPr eaLnBrk="1" hangingPunct="1">
              <a:spcBef>
                <a:spcPct val="0"/>
              </a:spcBef>
            </a:pPr>
            <a:r>
              <a:rPr lang="en-US" altLang="en-US" dirty="0" smtClean="0"/>
              <a:t>Threshold PLDs describe what students just entering a given</a:t>
            </a:r>
            <a:r>
              <a:rPr lang="en-US" altLang="en-US" baseline="0" dirty="0" smtClean="0"/>
              <a:t> level </a:t>
            </a:r>
            <a:r>
              <a:rPr lang="en-US" altLang="en-US" dirty="0" smtClean="0"/>
              <a:t>know and can do. These are the ones we will be using here this week. Read each description very carefully.  Consider what it means to be at the threshold of Basic, Proficient,</a:t>
            </a:r>
            <a:r>
              <a:rPr lang="en-US" altLang="en-US" baseline="0" dirty="0" smtClean="0"/>
              <a:t> and Advanced</a:t>
            </a:r>
            <a:r>
              <a:rPr lang="en-US" altLang="en-US" dirty="0" smtClean="0"/>
              <a:t>.  Try to imagine students you have known who would fit the descriptions you are studying.  Discuss those students with one another..  Keep in mind that the PLDs are geared specifically to the Revised State Standards that were used to create these tests.  There are other aspects of achievement that are not addressed here because they are not directly relevant to these content standards or to these tests.</a:t>
            </a:r>
          </a:p>
          <a:p>
            <a:pPr eaLnBrk="1" hangingPunct="1">
              <a:spcBef>
                <a:spcPct val="0"/>
              </a:spcBef>
            </a:pPr>
            <a:endParaRPr lang="en-US" altLang="en-US" dirty="0" smtClean="0"/>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16</a:t>
            </a:fld>
            <a:endParaRPr lang="en-US"/>
          </a:p>
        </p:txBody>
      </p:sp>
    </p:spTree>
    <p:extLst>
      <p:ext uri="{BB962C8B-B14F-4D97-AF65-F5344CB8AC3E}">
        <p14:creationId xmlns:p14="http://schemas.microsoft.com/office/powerpoint/2010/main" val="2770478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Before we break into our subject and grade-level groups, let me recap and go over some groundrules.</a:t>
            </a:r>
          </a:p>
        </p:txBody>
      </p:sp>
      <p:sp>
        <p:nvSpPr>
          <p:cNvPr id="4" name="Slide Number Placeholder 3"/>
          <p:cNvSpPr>
            <a:spLocks noGrp="1"/>
          </p:cNvSpPr>
          <p:nvPr>
            <p:ph type="sldNum" sz="quarter" idx="10"/>
          </p:nvPr>
        </p:nvSpPr>
        <p:spPr/>
        <p:txBody>
          <a:bodyPr/>
          <a:lstStyle/>
          <a:p>
            <a:fld id="{A122C7EC-95B8-4810-9FE6-3163DAE9AA48}"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793355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summarize what you will be doing:</a:t>
            </a:r>
          </a:p>
          <a:p>
            <a:r>
              <a:rPr lang="en-US" dirty="0" smtClean="0"/>
              <a:t>This</a:t>
            </a:r>
            <a:r>
              <a:rPr lang="en-US" baseline="0" dirty="0" smtClean="0"/>
              <a:t> morning</a:t>
            </a:r>
            <a:r>
              <a:rPr lang="en-US" dirty="0" smtClean="0"/>
              <a:t>,</a:t>
            </a:r>
            <a:r>
              <a:rPr lang="en-US" baseline="0" dirty="0" smtClean="0"/>
              <a:t> you will study the Revised State Standards and performance level descriptors.</a:t>
            </a:r>
          </a:p>
          <a:p>
            <a:r>
              <a:rPr lang="en-US" baseline="0" dirty="0" smtClean="0"/>
              <a:t>This afternoon, you will take, score, and discuss the test you will be working with this week.</a:t>
            </a:r>
          </a:p>
          <a:p>
            <a:r>
              <a:rPr lang="en-US" baseline="0" dirty="0" smtClean="0"/>
              <a:t>Tomorrow morning, you will learn about the XXX procedure and have a chance to practice what you have just learned.</a:t>
            </a:r>
          </a:p>
          <a:p>
            <a:r>
              <a:rPr lang="en-US" baseline="0" dirty="0" smtClean="0"/>
              <a:t>The rest of the time, you will be working in small groups, recommending three cut scores. You will do that three times.</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18</a:t>
            </a:fld>
            <a:endParaRPr lang="en-US"/>
          </a:p>
        </p:txBody>
      </p:sp>
    </p:spTree>
    <p:extLst>
      <p:ext uri="{BB962C8B-B14F-4D97-AF65-F5344CB8AC3E}">
        <p14:creationId xmlns:p14="http://schemas.microsoft.com/office/powerpoint/2010/main" val="41969402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sz="1200" dirty="0" smtClean="0"/>
              <a:t>Now, let me familiarize you with the groundrules for standard setting.</a:t>
            </a:r>
          </a:p>
          <a:p>
            <a:pPr eaLnBrk="1" hangingPunct="1">
              <a:spcBef>
                <a:spcPct val="0"/>
              </a:spcBef>
            </a:pPr>
            <a:r>
              <a:rPr lang="en-US" altLang="en-US" sz="1200" dirty="0" smtClean="0"/>
              <a:t>You will be seeing actual test questions and actual student responses.  We asked you before you came here to sign a security/confidentiality agreement stating that you will not reveal any of these test questions or any student response you might see while you are here.  You will receive a paper copy of that agreement this morning, and your facilitator will ask you to sign it and return it. While you are here, you will see recommended cut scores for this year’s tests.  We ask that you not broadcast these cut scores for two reasons: first, they have to go through other committees and may be revised before being finally presented to the State Board, where they may be altered as well; second, the metric you will be using will be different from the final metric that will be used for reporting in September. That is to say, you will be dealing with cut scores on a single test, while future scores will be on a common scale that ranges from grade 3 to high school.</a:t>
            </a:r>
          </a:p>
          <a:p>
            <a:pPr eaLnBrk="1" hangingPunct="1">
              <a:spcBef>
                <a:spcPct val="0"/>
              </a:spcBef>
            </a:pPr>
            <a:r>
              <a:rPr lang="en-US" altLang="en-US" sz="1200" dirty="0" smtClean="0"/>
              <a:t>You may have already gathered that this will be a group process.  There will be activities that you will do completely alone, but we will have a lot of discussion, the purpose of which is to allow everyone a chance to contribute.</a:t>
            </a:r>
          </a:p>
          <a:p>
            <a:pPr eaLnBrk="1" hangingPunct="1">
              <a:spcBef>
                <a:spcPct val="0"/>
              </a:spcBef>
            </a:pPr>
            <a:r>
              <a:rPr lang="en-US" altLang="en-US" sz="1200" dirty="0" smtClean="0"/>
              <a:t>We will encourage everyone to speak up during group discussions and will try to keep any one person from overshadowing others.  In each round, we will ask each of you to cast, in effect, a secret ballot, which we will tally.  In the end, we will take the average of all your recommendations and report that as the group recommendation.  This will give each of you an absolutely equal voice in the final recommendation.</a:t>
            </a:r>
          </a:p>
          <a:p>
            <a:pPr eaLnBrk="1" hangingPunct="1">
              <a:spcBef>
                <a:spcPct val="0"/>
              </a:spcBef>
            </a:pPr>
            <a:r>
              <a:rPr lang="en-US" altLang="en-US" sz="1200" dirty="0" smtClean="0"/>
              <a:t>Again – I am using the term “recommendation.”  Although the process is called standard setting, it is really standard recommending.  We will work hard this week and employ a proven procedure that yields defensible cut scores.  We will then ask State</a:t>
            </a:r>
            <a:r>
              <a:rPr lang="en-US" altLang="en-US" sz="1200" baseline="0" dirty="0" smtClean="0"/>
              <a:t> Department of Education staff </a:t>
            </a:r>
            <a:r>
              <a:rPr lang="en-US" altLang="en-US" sz="1200" dirty="0" smtClean="0"/>
              <a:t>and ultimately the State Board to consider not just our recommendations but the manner in which we arrived at them.  In the end, we recommend, and the Governing States set the cut scores.</a:t>
            </a:r>
          </a:p>
          <a:p>
            <a:pPr eaLnBrk="1" hangingPunct="1">
              <a:spcBef>
                <a:spcPct val="0"/>
              </a:spcBef>
            </a:pPr>
            <a:r>
              <a:rPr lang="en-US" altLang="en-US" sz="1200" dirty="0" smtClean="0"/>
              <a:t>Are there</a:t>
            </a:r>
            <a:r>
              <a:rPr lang="en-US" altLang="en-US" sz="1200" baseline="0" dirty="0" smtClean="0"/>
              <a:t> any questions?</a:t>
            </a:r>
            <a:endParaRPr lang="en-US" altLang="en-US" sz="1200" dirty="0" smtClean="0"/>
          </a:p>
          <a:p>
            <a:pPr eaLnBrk="1" hangingPunct="1">
              <a:spcBef>
                <a:spcPct val="0"/>
              </a:spcBef>
            </a:pPr>
            <a:r>
              <a:rPr lang="en-US" altLang="en-US" sz="1200" dirty="0" smtClean="0"/>
              <a:t>[Questions/Answers, refer</a:t>
            </a:r>
            <a:r>
              <a:rPr lang="en-US" altLang="en-US" sz="1200" baseline="0" dirty="0" smtClean="0"/>
              <a:t> all policy questions to Department staff</a:t>
            </a:r>
            <a:r>
              <a:rPr lang="en-US" altLang="en-US" sz="1200" dirty="0" smtClean="0"/>
              <a:t>]</a:t>
            </a:r>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19</a:t>
            </a:fld>
            <a:endParaRPr lang="en-US"/>
          </a:p>
        </p:txBody>
      </p:sp>
    </p:spTree>
    <p:extLst>
      <p:ext uri="{BB962C8B-B14F-4D97-AF65-F5344CB8AC3E}">
        <p14:creationId xmlns:p14="http://schemas.microsoft.com/office/powerpoint/2010/main" val="3176268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In a moment,</a:t>
            </a:r>
            <a:r>
              <a:rPr lang="en-US" altLang="en-US" baseline="0" dirty="0" smtClean="0"/>
              <a:t> we will dismiss you to your individual subject/grade breakout rooms. In your packet, you will find a map of this part of the hotel. This would be a good time to take those out to familiarize yourself with the room where you will be working. I am going to call out each panel one by one and introduce your facilitator. Check the subject/grade information on your name badge. For example, if you are on the grade 3 Language Arts panel, your name badge will have LA3 on it. Let’s start with the Language Arts panels. But before we dismiss you, let me thank you once again for your participation in this important activity…</a:t>
            </a:r>
          </a:p>
          <a:p>
            <a:pPr eaLnBrk="1" hangingPunct="1">
              <a:spcBef>
                <a:spcPct val="0"/>
              </a:spcBef>
            </a:pPr>
            <a:endParaRPr lang="en-US" altLang="en-US" baseline="0" dirty="0" smtClean="0"/>
          </a:p>
          <a:p>
            <a:pPr eaLnBrk="1" hangingPunct="1">
              <a:spcBef>
                <a:spcPct val="0"/>
              </a:spcBef>
            </a:pPr>
            <a:r>
              <a:rPr lang="en-US" altLang="en-US" dirty="0" smtClean="0"/>
              <a:t>[Introduce Language Arts facilitators one by one. As you call each facilitator’s name, have him or her stand</a:t>
            </a:r>
            <a:r>
              <a:rPr lang="en-US" altLang="en-US" baseline="0" dirty="0" smtClean="0"/>
              <a:t> at the back door. Invite everyone in that panel to join the facilitator and walk down to their breakout room. As the first group is leaving, call out the name of the second facilitator. Have him or her stand in the doorway and lead that panel to its breakout room. ]</a:t>
            </a:r>
            <a:endParaRPr lang="en-US" altLang="en-US" dirty="0"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8B0D49A-D360-4A33-B559-4E5C6E4F46E8}" type="slidenum">
              <a:rPr lang="en-US" altLang="en-US" smtClean="0">
                <a:latin typeface="Calibri" pitchFamily="34" charset="0"/>
              </a:rPr>
              <a:pPr eaLnBrk="1" fontAlgn="base" hangingPunct="1">
                <a:spcBef>
                  <a:spcPct val="0"/>
                </a:spcBef>
                <a:spcAft>
                  <a:spcPct val="0"/>
                </a:spcAft>
              </a:pPr>
              <a:t>20</a:t>
            </a:fld>
            <a:endParaRPr lang="en-US" altLang="en-US" smtClean="0">
              <a:latin typeface="Calibri" pitchFamily="34" charset="0"/>
            </a:endParaRPr>
          </a:p>
        </p:txBody>
      </p:sp>
    </p:spTree>
    <p:extLst>
      <p:ext uri="{BB962C8B-B14F-4D97-AF65-F5344CB8AC3E}">
        <p14:creationId xmlns:p14="http://schemas.microsoft.com/office/powerpoint/2010/main" val="2247043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[Welcome the panelists and thank them for coming.</a:t>
            </a:r>
          </a:p>
          <a:p>
            <a:pPr eaLnBrk="1" hangingPunct="1">
              <a:spcBef>
                <a:spcPct val="0"/>
              </a:spcBef>
            </a:pPr>
            <a:r>
              <a:rPr lang="en-US" altLang="en-US" dirty="0" smtClean="0"/>
              <a:t>Present purpose of the meeting and explain panelists’ role.]</a:t>
            </a:r>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2</a:t>
            </a:fld>
            <a:endParaRPr lang="en-US"/>
          </a:p>
        </p:txBody>
      </p:sp>
    </p:spTree>
    <p:extLst>
      <p:ext uri="{BB962C8B-B14F-4D97-AF65-F5344CB8AC3E}">
        <p14:creationId xmlns:p14="http://schemas.microsoft.com/office/powerpoint/2010/main" val="1597045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Now, let’s take a look at where the Mathematics panels will be working</a:t>
            </a:r>
            <a:endParaRPr lang="en-US" altLang="en-US" baseline="0" dirty="0" smtClean="0"/>
          </a:p>
          <a:p>
            <a:pPr eaLnBrk="1" hangingPunct="1">
              <a:spcBef>
                <a:spcPct val="0"/>
              </a:spcBef>
            </a:pPr>
            <a:endParaRPr lang="en-US" altLang="en-US" baseline="0" dirty="0" smtClean="0"/>
          </a:p>
          <a:p>
            <a:pPr eaLnBrk="1" hangingPunct="1">
              <a:spcBef>
                <a:spcPct val="0"/>
              </a:spcBef>
            </a:pPr>
            <a:r>
              <a:rPr lang="en-US" altLang="en-US" dirty="0" smtClean="0"/>
              <a:t>[Introduce Mathematics facilitators one by one. As you call each facilitator’s name, have him or her stand</a:t>
            </a:r>
            <a:r>
              <a:rPr lang="en-US" altLang="en-US" baseline="0" dirty="0" smtClean="0"/>
              <a:t> at the back door. Invite everyone in that panel to join the facilitator and walk down to their breakout room. As the first group is leaving, call out the name of the second facilitator. Have him or her stand in the doorway and lead that panel to its breakout </a:t>
            </a:r>
            <a:r>
              <a:rPr lang="en-US" altLang="en-US" baseline="0" smtClean="0"/>
              <a:t>room</a:t>
            </a:r>
            <a:r>
              <a:rPr lang="en-US" altLang="en-US" baseline="0" smtClean="0"/>
              <a:t>.]</a:t>
            </a:r>
            <a:endParaRPr lang="en-US" altLang="en-US" dirty="0"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D8B0D49A-D360-4A33-B559-4E5C6E4F46E8}" type="slidenum">
              <a:rPr lang="en-US" altLang="en-US" smtClean="0">
                <a:latin typeface="Calibri" pitchFamily="34" charset="0"/>
              </a:rPr>
              <a:pPr eaLnBrk="1" fontAlgn="base" hangingPunct="1">
                <a:spcBef>
                  <a:spcPct val="0"/>
                </a:spcBef>
                <a:spcAft>
                  <a:spcPct val="0"/>
                </a:spcAft>
              </a:pPr>
              <a:t>21</a:t>
            </a:fld>
            <a:endParaRPr lang="en-US" altLang="en-US" smtClean="0">
              <a:latin typeface="Calibri" pitchFamily="34" charset="0"/>
            </a:endParaRPr>
          </a:p>
        </p:txBody>
      </p:sp>
    </p:spTree>
    <p:extLst>
      <p:ext uri="{BB962C8B-B14F-4D97-AF65-F5344CB8AC3E}">
        <p14:creationId xmlns:p14="http://schemas.microsoft.com/office/powerpoint/2010/main" val="1535882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[Explain how panelists were selected and why they are here.]</a:t>
            </a:r>
          </a:p>
          <a:p>
            <a:pPr eaLnBrk="1" hangingPunct="1">
              <a:spcBef>
                <a:spcPct val="0"/>
              </a:spcBef>
            </a:pPr>
            <a:endParaRPr lang="en-US" altLang="en-US" dirty="0" smtClean="0"/>
          </a:p>
          <a:p>
            <a:pPr eaLnBrk="1" hangingPunct="1">
              <a:spcBef>
                <a:spcPct val="0"/>
              </a:spcBef>
            </a:pPr>
            <a:r>
              <a:rPr lang="en-US" altLang="en-US" dirty="0" smtClean="0"/>
              <a:t>We invited each district to nominate representatives for this meeting. We then worked with the State Department</a:t>
            </a:r>
            <a:r>
              <a:rPr lang="en-US" altLang="en-US" baseline="0" dirty="0" smtClean="0"/>
              <a:t> of Education to assemble a group of educators, parents, business leaders, and other stakeholders who would be as representative of the state as they could be.</a:t>
            </a:r>
            <a:r>
              <a:rPr lang="en-US" altLang="en-US" dirty="0" smtClean="0"/>
              <a:t>  We did so to make sure the achievement levels we will set this</a:t>
            </a:r>
            <a:r>
              <a:rPr lang="en-US" altLang="en-US" baseline="0" dirty="0" smtClean="0"/>
              <a:t> week</a:t>
            </a:r>
            <a:r>
              <a:rPr lang="en-US" altLang="en-US" dirty="0" smtClean="0"/>
              <a:t> will be appropriate for students throughout the state, not just those</a:t>
            </a:r>
            <a:r>
              <a:rPr lang="en-US" altLang="en-US" baseline="0" dirty="0" smtClean="0"/>
              <a:t> in selected schools or districts.</a:t>
            </a:r>
            <a:r>
              <a:rPr lang="en-US" altLang="en-US" dirty="0" smtClean="0"/>
              <a:t>  </a:t>
            </a:r>
          </a:p>
          <a:p>
            <a:pPr eaLnBrk="1" hangingPunct="1">
              <a:spcBef>
                <a:spcPct val="0"/>
              </a:spcBef>
            </a:pPr>
            <a:endParaRPr lang="en-US" altLang="en-US" dirty="0" smtClean="0"/>
          </a:p>
          <a:p>
            <a:pPr eaLnBrk="1" hangingPunct="1">
              <a:spcBef>
                <a:spcPct val="0"/>
              </a:spcBef>
            </a:pPr>
            <a:r>
              <a:rPr lang="en-US" altLang="en-US" dirty="0" smtClean="0"/>
              <a:t>In addition to all member districts being invited, we have been careful to make sure that teachers, school administrators, higher education faculty, and members of the general public are actively involved in the process of setting achievement levels.  We are asking higher education faculty to sit on the high school review panels – to help us make sure that when students leave high school they are truly ready for college or career.  Who better to do that than the very people who will be teaching them in a couple of years?  We have non-educators (parents, business leaders, and community representatives) here today because they also have a stake in the outcome of what we’re doing.  We are preparing their children, their potential employees, and their future citizens.  We and they want to make sure we prepare them well and set the bar at a point that guarantees future success.  In that regard you are helping your colleagues around the country. At the same time, we hope that you will view this activity as one of professional development.</a:t>
            </a:r>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3</a:t>
            </a:fld>
            <a:endParaRPr lang="en-US"/>
          </a:p>
        </p:txBody>
      </p:sp>
    </p:spTree>
    <p:extLst>
      <p:ext uri="{BB962C8B-B14F-4D97-AF65-F5344CB8AC3E}">
        <p14:creationId xmlns:p14="http://schemas.microsoft.com/office/powerpoint/2010/main" val="596144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You will be working in small groups of 4 or</a:t>
            </a:r>
            <a:r>
              <a:rPr lang="en-US" altLang="en-US" baseline="0" dirty="0" smtClean="0"/>
              <a:t> 5</a:t>
            </a:r>
            <a:r>
              <a:rPr lang="en-US" altLang="en-US" dirty="0" smtClean="0"/>
              <a:t> and in larger groups of 15 or so.  Everyone will have a chance to be heard, and we ask each of you to listen respectfully to others in your groups as well. </a:t>
            </a:r>
          </a:p>
          <a:p>
            <a:pPr eaLnBrk="1" hangingPunct="1">
              <a:spcBef>
                <a:spcPct val="0"/>
              </a:spcBef>
            </a:pPr>
            <a:endParaRPr lang="en-US" altLang="en-US" dirty="0" smtClean="0"/>
          </a:p>
          <a:p>
            <a:pPr eaLnBrk="1" hangingPunct="1">
              <a:spcBef>
                <a:spcPct val="0"/>
              </a:spcBef>
            </a:pPr>
            <a:r>
              <a:rPr lang="en-US" altLang="en-US" dirty="0" smtClean="0"/>
              <a:t>In the end, we will present your recommendations to the State Board of Education for final approval.  The more open this process is, the more likely it is that your recommendations will be accepted, not only by the Board but by the public at large.</a:t>
            </a:r>
          </a:p>
          <a:p>
            <a:pPr eaLnBrk="1" hangingPunct="1">
              <a:spcBef>
                <a:spcPct val="0"/>
              </a:spcBef>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4</a:t>
            </a:fld>
            <a:endParaRPr lang="en-US"/>
          </a:p>
        </p:txBody>
      </p:sp>
    </p:spTree>
    <p:extLst>
      <p:ext uri="{BB962C8B-B14F-4D97-AF65-F5344CB8AC3E}">
        <p14:creationId xmlns:p14="http://schemas.microsoft.com/office/powerpoint/2010/main" val="3402350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Over the next three days, each of you will </a:t>
            </a:r>
            <a:r>
              <a:rPr lang="en-US" altLang="en-US" b="1" dirty="0" smtClean="0"/>
              <a:t>recommend</a:t>
            </a:r>
            <a:r>
              <a:rPr lang="en-US" altLang="en-US" dirty="0" smtClean="0"/>
              <a:t> cut scores on one test.  To do that, you will first spend some time reviewing the test for the subject and grade level assigned to you.  You will also study the Revised State Standards on which that test is based and the performance level descriptors that define the achievement levels you will be identifying. </a:t>
            </a:r>
          </a:p>
          <a:p>
            <a:pPr eaLnBrk="1" hangingPunct="1">
              <a:spcBef>
                <a:spcPct val="0"/>
              </a:spcBef>
            </a:pPr>
            <a:r>
              <a:rPr lang="en-US" altLang="en-US" dirty="0" smtClean="0"/>
              <a:t>This afternoon, I will introduce you to the XXX procedure.  I will explain how it works and give you an opportunity to practice using the procedure before you get to the main event.  Once you are comfortable with the procedure, the test, the standards, and the performance level descriptors, you will start to review your test and recommend cut scores.</a:t>
            </a:r>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5</a:t>
            </a:fld>
            <a:endParaRPr lang="en-US"/>
          </a:p>
        </p:txBody>
      </p:sp>
    </p:spTree>
    <p:extLst>
      <p:ext uri="{BB962C8B-B14F-4D97-AF65-F5344CB8AC3E}">
        <p14:creationId xmlns:p14="http://schemas.microsoft.com/office/powerpoint/2010/main" val="1435832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We are here to consider the tests students took last spring in mathematics and language arts in grades 3-8 and to recommend achievement level standards – cut scores – to the State Board of Education.  With that in mind, here are our goals for the next three days:</a:t>
            </a:r>
          </a:p>
          <a:p>
            <a:pPr eaLnBrk="1" hangingPunct="1">
              <a:spcBef>
                <a:spcPct val="0"/>
              </a:spcBef>
            </a:pPr>
            <a:r>
              <a:rPr lang="en-US" altLang="en-US" b="1" dirty="0" smtClean="0"/>
              <a:t>Understand Content of Tests</a:t>
            </a:r>
            <a:r>
              <a:rPr lang="en-US" altLang="en-US" dirty="0" smtClean="0"/>
              <a:t> – In order to recommend meaningfully how many points a student should earn on a given test in order to be considered college and career ready or on track, you should be very familiar with the contents of those tests, starting with the Revised State Standards and ending with the individual questions and their scoring rubrics.</a:t>
            </a:r>
          </a:p>
          <a:p>
            <a:pPr eaLnBrk="1" hangingPunct="1">
              <a:spcBef>
                <a:spcPct val="0"/>
              </a:spcBef>
            </a:pPr>
            <a:r>
              <a:rPr lang="en-US" altLang="en-US" b="1" dirty="0" smtClean="0"/>
              <a:t>Understand performance level descriptors</a:t>
            </a:r>
            <a:r>
              <a:rPr lang="en-US" altLang="en-US" dirty="0" smtClean="0"/>
              <a:t> – We want you to be very familiar with the performance level descriptors (PLDs) that describe what students at each performance level should know and be able to do.  Your recommended cut scores will translate those descriptions into numerical goals for students.</a:t>
            </a:r>
          </a:p>
          <a:p>
            <a:pPr eaLnBrk="1" hangingPunct="1">
              <a:spcBef>
                <a:spcPct val="0"/>
              </a:spcBef>
            </a:pPr>
            <a:r>
              <a:rPr lang="en-US" altLang="en-US" b="1" dirty="0" smtClean="0"/>
              <a:t>Learn </a:t>
            </a:r>
            <a:r>
              <a:rPr lang="en-US" altLang="en-US" b="1" dirty="0" smtClean="0">
                <a:solidFill>
                  <a:srgbClr val="FF0000"/>
                </a:solidFill>
              </a:rPr>
              <a:t>XXX</a:t>
            </a:r>
            <a:r>
              <a:rPr lang="en-US" altLang="en-US" b="1" dirty="0" smtClean="0"/>
              <a:t> Procedure</a:t>
            </a:r>
            <a:r>
              <a:rPr lang="en-US" altLang="en-US" dirty="0" smtClean="0"/>
              <a:t> – We will be using a specific achievement level-setting process known as the </a:t>
            </a:r>
            <a:r>
              <a:rPr lang="en-US" altLang="en-US" dirty="0" smtClean="0">
                <a:solidFill>
                  <a:srgbClr val="FF0000"/>
                </a:solidFill>
              </a:rPr>
              <a:t>XXX</a:t>
            </a:r>
            <a:r>
              <a:rPr lang="en-US" altLang="en-US" dirty="0" smtClean="0"/>
              <a:t> Procedure.  Knowing how that procedure works will be essential to your work here this week.  </a:t>
            </a:r>
          </a:p>
          <a:p>
            <a:pPr eaLnBrk="1" hangingPunct="1">
              <a:spcBef>
                <a:spcPct val="0"/>
              </a:spcBef>
            </a:pPr>
            <a:r>
              <a:rPr lang="en-US" altLang="en-US" b="1" dirty="0" smtClean="0"/>
              <a:t>Recommend Cut Scores</a:t>
            </a:r>
            <a:r>
              <a:rPr lang="en-US" altLang="en-US" dirty="0" smtClean="0"/>
              <a:t> – When all is said and done, the main thing you do in this workshop will be to recommend three cut scores for each test, one each for Basic, Proficient, and Advanced. Everything else you will do will be primarily to prepare you to meet this specific goal.</a:t>
            </a:r>
          </a:p>
          <a:p>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7</a:t>
            </a:fld>
            <a:endParaRPr lang="en-US"/>
          </a:p>
        </p:txBody>
      </p:sp>
    </p:spTree>
    <p:extLst>
      <p:ext uri="{BB962C8B-B14F-4D97-AF65-F5344CB8AC3E}">
        <p14:creationId xmlns:p14="http://schemas.microsoft.com/office/powerpoint/2010/main" val="990042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Before we go any further, I want to make sure everyone knows what a cut score is. When you applied for a driver’s license, you took a test, and if you answered enough questions correctly, you got a license; if not, you didn’t. Whatever the number of questions on the test, there was some minimum number you had to get right in order to get your license. That number was the cut score. It divided the population meaningfully into two groups: those who would receive a driver’s license and those who would not. Doctors, lawyers, CPAs, teachers, and other professionals take licensure and certification tests to distinguish</a:t>
            </a:r>
            <a:r>
              <a:rPr lang="en-US" altLang="en-US" baseline="0" dirty="0" smtClean="0"/>
              <a:t> between those ready to practice and those who are not</a:t>
            </a:r>
            <a:r>
              <a:rPr lang="en-US" altLang="en-US" dirty="0" smtClean="0"/>
              <a:t>..</a:t>
            </a:r>
            <a:r>
              <a:rPr lang="en-US" altLang="en-US" baseline="0" dirty="0" smtClean="0"/>
              <a:t> </a:t>
            </a:r>
          </a:p>
          <a:p>
            <a:pPr eaLnBrk="1" hangingPunct="1">
              <a:spcBef>
                <a:spcPct val="0"/>
              </a:spcBef>
            </a:pPr>
            <a:r>
              <a:rPr lang="en-US" altLang="en-US" baseline="0" dirty="0" smtClean="0"/>
              <a:t>The tests we will be looking at this week are not pass/fail; they have four levels. </a:t>
            </a:r>
            <a:r>
              <a:rPr lang="en-US" altLang="en-US" dirty="0" smtClean="0"/>
              <a:t>We want to figure out how to distinguish meaningfully among students performing at the Below</a:t>
            </a:r>
            <a:r>
              <a:rPr lang="en-US" altLang="en-US" baseline="0" dirty="0" smtClean="0"/>
              <a:t> Basic, Basic, Proficient, and Advanced levels. We will therefore look for three dividing lines that make meaningful distinctions among four groups of students.</a:t>
            </a:r>
          </a:p>
          <a:p>
            <a:pPr eaLnBrk="1" hangingPunct="1">
              <a:spcBef>
                <a:spcPct val="0"/>
              </a:spcBef>
            </a:pPr>
            <a:r>
              <a:rPr lang="en-US" baseline="0" dirty="0" smtClean="0"/>
              <a:t>We are not just concerned about tests students took this year; we want the cut scores we set this week to be relevant for several years to come, even though we will give different tests next year which may differ slightly in difficulty from those given this year. We are able to make statistical adjustments for slight differences in test difficulty, so we will focus on student ability, rather than raw score, as we recommend cut scores for these tests. I see some eyes glazing over, so I promise I will come back to this concept later on and try to do so in plain English. For the time being, rest assured that what we won’t have to come back here next year and do this all over again.</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8</a:t>
            </a:fld>
            <a:endParaRPr lang="en-US"/>
          </a:p>
        </p:txBody>
      </p:sp>
    </p:spTree>
    <p:extLst>
      <p:ext uri="{BB962C8B-B14F-4D97-AF65-F5344CB8AC3E}">
        <p14:creationId xmlns:p14="http://schemas.microsoft.com/office/powerpoint/2010/main" val="1841528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morning, we’re just going over the broad view of what you will be doing for the next three days. Today, you will concentrate on the content standards, tests, and performance level descriptors. After</a:t>
            </a:r>
            <a:r>
              <a:rPr lang="en-US" baseline="0" dirty="0" smtClean="0"/>
              <a:t> reviewing the content standards and blueprints on which the tests are based, y</a:t>
            </a:r>
            <a:r>
              <a:rPr lang="en-US" dirty="0" smtClean="0"/>
              <a:t>ou will take and</a:t>
            </a:r>
            <a:r>
              <a:rPr lang="en-US" baseline="0" dirty="0" smtClean="0"/>
              <a:t> score the tests yourselves. I know you were looking forward to that. You will get a chance to talk about the tests and about students performing – just barely – at each of the performance levels: Basic, Proficient, and Advanced.</a:t>
            </a:r>
          </a:p>
          <a:p>
            <a:r>
              <a:rPr lang="en-US" baseline="0" dirty="0" smtClean="0"/>
              <a:t>Tomorrow, I will give you specific instructions in the XXX procedure. That’s when we will come back to that ability business and how it relates to test equivalence. After that, you will spend the rest of your time applying the XXX procedure to one test, along with a group of people much like yourself. We will provide a facilitator for each group, which we call a panel – you are now officially a panelist. You will apply the procedure three times or rounds. In between rounds, your facilitator will lead a discussion about what you just did, what you found out, and what you will do next. That’s as much as I want to say about the procedure right now. We will go into it in more detail tomorrow.</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9</a:t>
            </a:fld>
            <a:endParaRPr lang="en-US"/>
          </a:p>
        </p:txBody>
      </p:sp>
    </p:spTree>
    <p:extLst>
      <p:ext uri="{BB962C8B-B14F-4D97-AF65-F5344CB8AC3E}">
        <p14:creationId xmlns:p14="http://schemas.microsoft.com/office/powerpoint/2010/main" val="2334407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 few minutes, you will be dismissed to your individual breakout rooms to review the Revised State Standards and PLDs. We want you to be as familiar as</a:t>
            </a:r>
            <a:r>
              <a:rPr lang="en-US" baseline="0" dirty="0" smtClean="0"/>
              <a:t> possible with the items that make up the test and how they are put together. When you examine the PLDs, you will actually be looking at what we call threshold PLDs. They describe what a student “just barely at” each of the performance levels. Those are the students we are going to be concerned with this week.</a:t>
            </a:r>
          </a:p>
          <a:p>
            <a:r>
              <a:rPr lang="en-US" baseline="0" dirty="0" smtClean="0"/>
              <a:t>After lunch, you will have an opportunity to take a test, score it (yourself!), and continue the discussion of what knowledge and skills are required to answer the questions on that test correctly. You will get to see some examples of actual student responses to the constructed response and technology enhanced items to give you an idea of what the developers considered adequate answers to those questions. </a:t>
            </a:r>
          </a:p>
          <a:p>
            <a:r>
              <a:rPr lang="en-US" baseline="0" dirty="0" smtClean="0"/>
              <a:t>Tomorrow morning, you will come back in here to learn about the XXX procedure. I promise not to hold you more than about an hour. Afterwards, you will once again adjourn to your individual breakout rooms where you will work with your facilitator to review a short test (6 items) and set one cut score. After that, you will discuss the results of that process with your panel. </a:t>
            </a:r>
          </a:p>
          <a:p>
            <a:r>
              <a:rPr lang="en-US" baseline="0" dirty="0" smtClean="0"/>
              <a:t>After lunch tomorrow, your facilitator will then ask you if you’re ready to start setting cut scores for real. If you are, you will be instructed to open your booklet and begin. I will explain that whole process tomorrow morning.</a:t>
            </a:r>
          </a:p>
          <a:p>
            <a:r>
              <a:rPr lang="en-US" dirty="0" smtClean="0"/>
              <a:t>At the end of the day tomorrow, you will turn in all your work for the day.</a:t>
            </a:r>
            <a:r>
              <a:rPr lang="en-US" baseline="0" dirty="0" smtClean="0"/>
              <a:t> Your facilitator will check it over to make sure it is completed correctly and dismiss you. Overnight, we will analyze all the information you give us tomorrow and prepare feedback to share with you on Thursday morning.</a:t>
            </a:r>
          </a:p>
          <a:p>
            <a:r>
              <a:rPr lang="en-US" baseline="0" dirty="0" smtClean="0"/>
              <a:t>On Thursday morning, you will report directly to your breakout room to discuss Round 1 – what you did on Wednesday afternoon. Your facilitator will share some new information with you and lead a discussion about the results. After you indicate that you are ready for Round 2, your facilitator will direct you to open your booklet and begin Round 2. As you complete Round 2, your facilitator will check your work to make sure it is accurately completed and dismiss you. While you are having lunch, we will analyze data from Round 2 and have results ready to share with you after lunch.</a:t>
            </a:r>
          </a:p>
          <a:p>
            <a:r>
              <a:rPr lang="en-US" baseline="0" dirty="0" smtClean="0"/>
              <a:t>On Thursday afternoon, your facilitator will share results of Round 2, show you how the cut scores you derived would affect students statewide, and lead a discussion about that. After you indicate that you are ready to begin Round 3, your facilitator will direct you to open your booklet and begin Round 3. As you complete Round 3, we ask you to complete the evaluation form you will be given. Your responses and comments on this form not only help the State Department of Education know whether or not we’ve done a good job, they help us make improvements for the next time we do this. So, please don’t rush off after you complete your Round 3 work. Stick around, complete the evaluation form, and find out how Round 3 turned out.</a:t>
            </a:r>
            <a:endParaRPr lang="en-US" dirty="0"/>
          </a:p>
        </p:txBody>
      </p:sp>
      <p:sp>
        <p:nvSpPr>
          <p:cNvPr id="4" name="Slide Number Placeholder 3"/>
          <p:cNvSpPr>
            <a:spLocks noGrp="1"/>
          </p:cNvSpPr>
          <p:nvPr>
            <p:ph type="sldNum" sz="quarter" idx="10"/>
          </p:nvPr>
        </p:nvSpPr>
        <p:spPr/>
        <p:txBody>
          <a:bodyPr/>
          <a:lstStyle/>
          <a:p>
            <a:fld id="{A122C7EC-95B8-4810-9FE6-3163DAE9AA48}" type="slidenum">
              <a:rPr lang="en-US" smtClean="0"/>
              <a:t>10</a:t>
            </a:fld>
            <a:endParaRPr lang="en-US"/>
          </a:p>
        </p:txBody>
      </p:sp>
    </p:spTree>
    <p:extLst>
      <p:ext uri="{BB962C8B-B14F-4D97-AF65-F5344CB8AC3E}">
        <p14:creationId xmlns:p14="http://schemas.microsoft.com/office/powerpoint/2010/main" val="1932488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bwMode="auto">
          <a:xfrm>
            <a:off x="1" y="0"/>
            <a:ext cx="9156189" cy="6867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H_White.pn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24438" y="402095"/>
            <a:ext cx="4657362" cy="588505"/>
          </a:xfrm>
          <a:prstGeom prst="rect">
            <a:avLst/>
          </a:prstGeom>
        </p:spPr>
      </p:pic>
      <p:sp>
        <p:nvSpPr>
          <p:cNvPr id="10" name="Text Placeholder 9"/>
          <p:cNvSpPr>
            <a:spLocks noGrp="1"/>
          </p:cNvSpPr>
          <p:nvPr>
            <p:ph type="body" sz="quarter" idx="10"/>
          </p:nvPr>
        </p:nvSpPr>
        <p:spPr>
          <a:xfrm>
            <a:off x="0" y="762000"/>
            <a:ext cx="9144000" cy="1752600"/>
          </a:xfrm>
        </p:spPr>
        <p:txBody>
          <a:bodyPr/>
          <a:lstStyle>
            <a:lvl1pPr marL="0" indent="0" algn="ctr">
              <a:buNone/>
              <a:defRPr sz="4200"/>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3" name="Picture 2" descr="MICorp-Tag_H_White.png"/>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28600" y="4724400"/>
            <a:ext cx="2743200" cy="539350"/>
          </a:xfrm>
          <a:prstGeom prst="rect">
            <a:avLst/>
          </a:prstGeom>
        </p:spPr>
      </p:pic>
    </p:spTree>
    <p:extLst>
      <p:ext uri="{BB962C8B-B14F-4D97-AF65-F5344CB8AC3E}">
        <p14:creationId xmlns:p14="http://schemas.microsoft.com/office/powerpoint/2010/main" val="3239338338"/>
      </p:ext>
    </p:extLst>
  </p:cSld>
  <p:clrMapOvr>
    <a:masterClrMapping/>
  </p:clrMapOvr>
  <p:transition spd="slow">
    <p:strip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Lef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55580" cy="6866685"/>
          </a:xfrm>
          <a:prstGeom prst="rect">
            <a:avLst/>
          </a:prstGeom>
        </p:spPr>
      </p:pic>
      <p:sp>
        <p:nvSpPr>
          <p:cNvPr id="5" name="Title 1"/>
          <p:cNvSpPr>
            <a:spLocks noGrp="1"/>
          </p:cNvSpPr>
          <p:nvPr>
            <p:ph type="title"/>
          </p:nvPr>
        </p:nvSpPr>
        <p:spPr>
          <a:xfrm>
            <a:off x="457200" y="0"/>
            <a:ext cx="8305800" cy="1066800"/>
          </a:xfrm>
        </p:spPr>
        <p:txBody>
          <a:bodyPr/>
          <a:lstStyle>
            <a:lvl1pPr algn="l">
              <a:defRPr sz="2800" b="0" i="1">
                <a:solidFill>
                  <a:schemeClr val="tx1">
                    <a:lumMod val="50000"/>
                    <a:lumOff val="50000"/>
                  </a:schemeClr>
                </a:solidFill>
                <a:latin typeface="Century Gothic"/>
                <a:cs typeface="Century Gothic"/>
              </a:defRPr>
            </a:lvl1pPr>
          </a:lstStyle>
          <a:p>
            <a:r>
              <a:rPr lang="en-US" dirty="0" smtClean="0"/>
              <a:t>Click to edit Master title style</a:t>
            </a:r>
            <a:endParaRPr lang="en-US" dirty="0"/>
          </a:p>
        </p:txBody>
      </p:sp>
      <p:sp>
        <p:nvSpPr>
          <p:cNvPr id="6" name="Content Placeholder 2"/>
          <p:cNvSpPr>
            <a:spLocks noGrp="1"/>
          </p:cNvSpPr>
          <p:nvPr>
            <p:ph idx="1"/>
          </p:nvPr>
        </p:nvSpPr>
        <p:spPr>
          <a:xfrm>
            <a:off x="457200" y="1143000"/>
            <a:ext cx="8305800" cy="4953000"/>
          </a:xfrm>
        </p:spPr>
        <p:txBody>
          <a:bodyPr/>
          <a:lstStyle>
            <a:lvl1pPr>
              <a:defRPr>
                <a:solidFill>
                  <a:srgbClr val="4C4F53"/>
                </a:solidFill>
                <a:latin typeface="Century Gothic"/>
                <a:cs typeface="Century Gothic"/>
              </a:defRPr>
            </a:lvl1pPr>
            <a:lvl2pPr>
              <a:defRPr>
                <a:solidFill>
                  <a:schemeClr val="tx1"/>
                </a:solidFill>
                <a:latin typeface="Century Gothic"/>
                <a:cs typeface="Century Gothic"/>
              </a:defRPr>
            </a:lvl2pPr>
            <a:lvl3pPr>
              <a:defRPr>
                <a:solidFill>
                  <a:srgbClr val="4C4F53"/>
                </a:solidFill>
                <a:latin typeface="Century Gothic"/>
                <a:cs typeface="Century Gothic"/>
              </a:defRPr>
            </a:lvl3pPr>
            <a:lvl4pPr>
              <a:defRPr>
                <a:solidFill>
                  <a:srgbClr val="FD8418"/>
                </a:solidFill>
                <a:latin typeface="Century Gothic"/>
                <a:cs typeface="Century Gothic"/>
              </a:defRPr>
            </a:lvl4pPr>
            <a:lvl5pPr>
              <a:defRPr>
                <a:solidFill>
                  <a:srgbClr val="4C4F53"/>
                </a:solidFill>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6531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Logo Lef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55580" cy="6866685"/>
          </a:xfrm>
          <a:prstGeom prst="rect">
            <a:avLst/>
          </a:prstGeom>
        </p:spPr>
      </p:pic>
      <p:sp>
        <p:nvSpPr>
          <p:cNvPr id="5" name="Title 1"/>
          <p:cNvSpPr>
            <a:spLocks noGrp="1"/>
          </p:cNvSpPr>
          <p:nvPr>
            <p:ph type="title"/>
          </p:nvPr>
        </p:nvSpPr>
        <p:spPr>
          <a:xfrm>
            <a:off x="457200" y="0"/>
            <a:ext cx="8305800" cy="1066800"/>
          </a:xfrm>
        </p:spPr>
        <p:txBody>
          <a:bodyPr/>
          <a:lstStyle>
            <a:lvl1pPr algn="l">
              <a:defRPr sz="2800" b="0" i="1">
                <a:solidFill>
                  <a:schemeClr val="tx1">
                    <a:lumMod val="50000"/>
                    <a:lumOff val="50000"/>
                  </a:schemeClr>
                </a:solidFill>
                <a:latin typeface="Century Gothic"/>
                <a:cs typeface="Century Gothic"/>
              </a:defRPr>
            </a:lvl1pPr>
          </a:lstStyle>
          <a:p>
            <a:r>
              <a:rPr lang="en-US" dirty="0" smtClean="0"/>
              <a:t>Click to edit Master title style</a:t>
            </a:r>
            <a:endParaRPr lang="en-US" dirty="0"/>
          </a:p>
        </p:txBody>
      </p:sp>
      <p:sp>
        <p:nvSpPr>
          <p:cNvPr id="6" name="Content Placeholder 2"/>
          <p:cNvSpPr>
            <a:spLocks noGrp="1"/>
          </p:cNvSpPr>
          <p:nvPr>
            <p:ph idx="1"/>
          </p:nvPr>
        </p:nvSpPr>
        <p:spPr>
          <a:xfrm>
            <a:off x="457200" y="1143000"/>
            <a:ext cx="8305800" cy="4953000"/>
          </a:xfrm>
        </p:spPr>
        <p:txBody>
          <a:bodyPr/>
          <a:lstStyle>
            <a:lvl1pPr>
              <a:defRPr>
                <a:solidFill>
                  <a:srgbClr val="4C4F53"/>
                </a:solidFill>
                <a:latin typeface="Century Gothic"/>
                <a:cs typeface="Century Gothic"/>
              </a:defRPr>
            </a:lvl1pPr>
            <a:lvl2pPr>
              <a:defRPr>
                <a:solidFill>
                  <a:srgbClr val="339A96"/>
                </a:solidFill>
                <a:latin typeface="Century Gothic"/>
                <a:cs typeface="Century Gothic"/>
              </a:defRPr>
            </a:lvl2pPr>
            <a:lvl3pPr>
              <a:defRPr>
                <a:solidFill>
                  <a:srgbClr val="4C4F53"/>
                </a:solidFill>
                <a:latin typeface="Century Gothic"/>
                <a:cs typeface="Century Gothic"/>
              </a:defRPr>
            </a:lvl3pPr>
            <a:lvl4pPr>
              <a:defRPr>
                <a:solidFill>
                  <a:srgbClr val="FD8418"/>
                </a:solidFill>
                <a:latin typeface="Century Gothic"/>
                <a:cs typeface="Century Gothic"/>
              </a:defRPr>
            </a:lvl4pPr>
            <a:lvl5pPr>
              <a:defRPr>
                <a:solidFill>
                  <a:srgbClr val="4C4F53"/>
                </a:solidFill>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56057907"/>
      </p:ext>
    </p:extLst>
  </p:cSld>
  <p:clrMapOvr>
    <a:masterClrMapping/>
  </p:clrMapOvr>
  <p:transition spd="slow">
    <p:strips/>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Righ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55580" cy="6866685"/>
          </a:xfrm>
          <a:prstGeom prst="rect">
            <a:avLst/>
          </a:prstGeom>
        </p:spPr>
      </p:pic>
      <p:sp>
        <p:nvSpPr>
          <p:cNvPr id="5" name="Title 1"/>
          <p:cNvSpPr>
            <a:spLocks noGrp="1"/>
          </p:cNvSpPr>
          <p:nvPr>
            <p:ph type="title"/>
          </p:nvPr>
        </p:nvSpPr>
        <p:spPr>
          <a:xfrm>
            <a:off x="838200" y="0"/>
            <a:ext cx="8305800" cy="1066800"/>
          </a:xfrm>
        </p:spPr>
        <p:txBody>
          <a:bodyPr/>
          <a:lstStyle>
            <a:lvl1pPr algn="l">
              <a:defRPr sz="2800" b="0" i="1">
                <a:solidFill>
                  <a:schemeClr val="tx1">
                    <a:lumMod val="50000"/>
                    <a:lumOff val="50000"/>
                  </a:schemeClr>
                </a:solidFill>
                <a:latin typeface="Century Gothic"/>
                <a:cs typeface="Century Gothic"/>
              </a:defRPr>
            </a:lvl1pPr>
          </a:lstStyle>
          <a:p>
            <a:r>
              <a:rPr lang="en-US" dirty="0" smtClean="0"/>
              <a:t>Click to edit Master title style</a:t>
            </a:r>
            <a:endParaRPr lang="en-US" dirty="0"/>
          </a:p>
        </p:txBody>
      </p:sp>
      <p:sp>
        <p:nvSpPr>
          <p:cNvPr id="6" name="Content Placeholder 2"/>
          <p:cNvSpPr>
            <a:spLocks noGrp="1"/>
          </p:cNvSpPr>
          <p:nvPr>
            <p:ph idx="1"/>
          </p:nvPr>
        </p:nvSpPr>
        <p:spPr>
          <a:xfrm>
            <a:off x="838200" y="1143000"/>
            <a:ext cx="8305800" cy="4953000"/>
          </a:xfrm>
        </p:spPr>
        <p:txBody>
          <a:bodyPr/>
          <a:lstStyle>
            <a:lvl1pPr>
              <a:defRPr>
                <a:solidFill>
                  <a:srgbClr val="4C4F53"/>
                </a:solidFill>
                <a:latin typeface="Century Gothic"/>
                <a:cs typeface="Century Gothic"/>
              </a:defRPr>
            </a:lvl1pPr>
            <a:lvl2pPr>
              <a:defRPr>
                <a:solidFill>
                  <a:srgbClr val="339A96"/>
                </a:solidFill>
                <a:latin typeface="Century Gothic"/>
                <a:cs typeface="Century Gothic"/>
              </a:defRPr>
            </a:lvl2pPr>
            <a:lvl3pPr>
              <a:defRPr>
                <a:solidFill>
                  <a:srgbClr val="4C4F53"/>
                </a:solidFill>
                <a:latin typeface="Century Gothic"/>
                <a:cs typeface="Century Gothic"/>
              </a:defRPr>
            </a:lvl3pPr>
            <a:lvl4pPr>
              <a:defRPr>
                <a:solidFill>
                  <a:srgbClr val="FD8418"/>
                </a:solidFill>
                <a:latin typeface="Century Gothic"/>
                <a:cs typeface="Century Gothic"/>
              </a:defRPr>
            </a:lvl4pPr>
            <a:lvl5pPr>
              <a:defRPr>
                <a:solidFill>
                  <a:srgbClr val="4C4F53"/>
                </a:solidFill>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82306252"/>
      </p:ext>
    </p:extLst>
  </p:cSld>
  <p:clrMapOvr>
    <a:masterClrMapping/>
  </p:clrMapOvr>
  <p:transition spd="slow">
    <p:strips/>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Logo Righ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55580" cy="6866685"/>
          </a:xfrm>
          <a:prstGeom prst="rect">
            <a:avLst/>
          </a:prstGeom>
        </p:spPr>
      </p:pic>
      <p:sp>
        <p:nvSpPr>
          <p:cNvPr id="5" name="Title 1"/>
          <p:cNvSpPr>
            <a:spLocks noGrp="1"/>
          </p:cNvSpPr>
          <p:nvPr>
            <p:ph type="title"/>
          </p:nvPr>
        </p:nvSpPr>
        <p:spPr>
          <a:xfrm>
            <a:off x="838200" y="0"/>
            <a:ext cx="8305800" cy="1066800"/>
          </a:xfrm>
        </p:spPr>
        <p:txBody>
          <a:bodyPr/>
          <a:lstStyle>
            <a:lvl1pPr algn="l">
              <a:defRPr sz="2800" b="0" i="1">
                <a:solidFill>
                  <a:schemeClr val="tx1">
                    <a:lumMod val="50000"/>
                    <a:lumOff val="50000"/>
                  </a:schemeClr>
                </a:solidFill>
                <a:latin typeface="Century Gothic"/>
                <a:cs typeface="Century Gothic"/>
              </a:defRPr>
            </a:lvl1pPr>
          </a:lstStyle>
          <a:p>
            <a:r>
              <a:rPr lang="en-US" dirty="0" smtClean="0"/>
              <a:t>Click to edit Master title style</a:t>
            </a:r>
            <a:endParaRPr lang="en-US" dirty="0"/>
          </a:p>
        </p:txBody>
      </p:sp>
      <p:sp>
        <p:nvSpPr>
          <p:cNvPr id="6" name="Content Placeholder 2"/>
          <p:cNvSpPr>
            <a:spLocks noGrp="1"/>
          </p:cNvSpPr>
          <p:nvPr>
            <p:ph idx="1"/>
          </p:nvPr>
        </p:nvSpPr>
        <p:spPr>
          <a:xfrm>
            <a:off x="838200" y="1143000"/>
            <a:ext cx="8305800" cy="4953000"/>
          </a:xfrm>
        </p:spPr>
        <p:txBody>
          <a:bodyPr/>
          <a:lstStyle>
            <a:lvl1pPr>
              <a:defRPr>
                <a:solidFill>
                  <a:srgbClr val="4C4F53"/>
                </a:solidFill>
                <a:latin typeface="Century Gothic"/>
                <a:cs typeface="Century Gothic"/>
              </a:defRPr>
            </a:lvl1pPr>
            <a:lvl2pPr>
              <a:defRPr>
                <a:solidFill>
                  <a:srgbClr val="339A96"/>
                </a:solidFill>
                <a:latin typeface="Century Gothic"/>
                <a:cs typeface="Century Gothic"/>
              </a:defRPr>
            </a:lvl2pPr>
            <a:lvl3pPr>
              <a:defRPr>
                <a:solidFill>
                  <a:srgbClr val="4C4F53"/>
                </a:solidFill>
                <a:latin typeface="Century Gothic"/>
                <a:cs typeface="Century Gothic"/>
              </a:defRPr>
            </a:lvl3pPr>
            <a:lvl4pPr>
              <a:defRPr>
                <a:solidFill>
                  <a:srgbClr val="FD8418"/>
                </a:solidFill>
                <a:latin typeface="Century Gothic"/>
                <a:cs typeface="Century Gothic"/>
              </a:defRPr>
            </a:lvl4pPr>
            <a:lvl5pPr>
              <a:defRPr>
                <a:solidFill>
                  <a:srgbClr val="4C4F53"/>
                </a:solidFill>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70692551"/>
      </p:ext>
    </p:extLst>
  </p:cSld>
  <p:clrMapOvr>
    <a:masterClrMapping/>
  </p:clrMapOvr>
  <p:transition spd="slow">
    <p:strips/>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ummary/End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55580" cy="6866685"/>
          </a:xfrm>
          <a:prstGeom prst="rect">
            <a:avLst/>
          </a:prstGeom>
        </p:spPr>
      </p:pic>
      <p:sp>
        <p:nvSpPr>
          <p:cNvPr id="3" name="Content Placeholder 2"/>
          <p:cNvSpPr>
            <a:spLocks noGrp="1"/>
          </p:cNvSpPr>
          <p:nvPr>
            <p:ph idx="1"/>
          </p:nvPr>
        </p:nvSpPr>
        <p:spPr>
          <a:xfrm>
            <a:off x="1828800" y="685800"/>
            <a:ext cx="6096000" cy="2286000"/>
          </a:xfrm>
        </p:spPr>
        <p:txBody>
          <a:bodyPr/>
          <a:lstStyle>
            <a:lvl1pPr marL="0" indent="0">
              <a:buNone/>
              <a:defRPr>
                <a:solidFill>
                  <a:schemeClr val="tx1">
                    <a:lumMod val="75000"/>
                    <a:lumOff val="25000"/>
                  </a:schemeClr>
                </a:solidFill>
                <a:latin typeface="Century Gothic"/>
                <a:cs typeface="Century Gothic"/>
              </a:defRPr>
            </a:lvl1pPr>
            <a:lvl2pPr marL="457200" indent="0">
              <a:buNone/>
              <a:defRPr>
                <a:solidFill>
                  <a:schemeClr val="tx1">
                    <a:lumMod val="75000"/>
                    <a:lumOff val="25000"/>
                  </a:schemeClr>
                </a:solidFill>
                <a:latin typeface="Century Gothic"/>
                <a:cs typeface="Century Gothic"/>
              </a:defRPr>
            </a:lvl2pPr>
            <a:lvl3pPr marL="914400" indent="0">
              <a:buNone/>
              <a:defRPr>
                <a:solidFill>
                  <a:schemeClr val="tx1">
                    <a:lumMod val="75000"/>
                    <a:lumOff val="25000"/>
                  </a:schemeClr>
                </a:solidFill>
                <a:latin typeface="Century Gothic"/>
                <a:cs typeface="Century Gothic"/>
              </a:defRPr>
            </a:lvl3pPr>
            <a:lvl4pPr marL="1371600" indent="0">
              <a:buNone/>
              <a:defRPr>
                <a:solidFill>
                  <a:schemeClr val="tx1">
                    <a:lumMod val="75000"/>
                    <a:lumOff val="25000"/>
                  </a:schemeClr>
                </a:solidFill>
                <a:latin typeface="Century Gothic"/>
                <a:cs typeface="Century Gothic"/>
              </a:defRPr>
            </a:lvl4pPr>
            <a:lvl5pPr marL="1828800" indent="0">
              <a:buNone/>
              <a:defRPr>
                <a:solidFill>
                  <a:schemeClr val="tx1">
                    <a:lumMod val="75000"/>
                    <a:lumOff val="25000"/>
                  </a:schemeClr>
                </a:solidFill>
                <a:latin typeface="Century Gothic"/>
                <a:cs typeface="Century Gothi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8114686"/>
      </p:ext>
    </p:extLst>
  </p:cSld>
  <p:clrMapOvr>
    <a:masterClrMapping/>
  </p:clrMapOvr>
  <p:transition spd="slow">
    <p:strips/>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ctr" defTabSz="457200" rtl="0" eaLnBrk="1" latinLnBrk="0" hangingPunct="1">
              <a:spcBef>
                <a:spcPct val="0"/>
              </a:spcBef>
              <a:buNone/>
              <a:defRPr lang="en-US" sz="3200" kern="1200" dirty="0">
                <a:solidFill>
                  <a:schemeClr val="accent4"/>
                </a:solidFill>
                <a:latin typeface="Arial" pitchFamily="34" charset="0"/>
                <a:ea typeface="+mj-ea"/>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457200" indent="-457200" algn="l" defTabSz="457200" rtl="0" eaLnBrk="1" latinLnBrk="0" hangingPunct="1">
              <a:lnSpc>
                <a:spcPct val="90000"/>
              </a:lnSpc>
              <a:spcBef>
                <a:spcPts val="568"/>
              </a:spcBef>
              <a:buClr>
                <a:srgbClr val="299D37"/>
              </a:buClr>
              <a:buSzPct val="150000"/>
              <a:buFont typeface="Arial"/>
              <a:buChar char="•"/>
              <a:defRPr lang="en-US" sz="3200" kern="1200" dirty="0" smtClean="0">
                <a:solidFill>
                  <a:schemeClr val="tx2"/>
                </a:solidFill>
                <a:latin typeface="Arial" pitchFamily="34" charset="0"/>
                <a:ea typeface="+mn-ea"/>
                <a:cs typeface="Arial" pitchFamily="34" charset="0"/>
              </a:defRPr>
            </a:lvl1pPr>
            <a:lvl2pPr>
              <a:lnSpc>
                <a:spcPct val="90000"/>
              </a:lnSpc>
              <a:spcBef>
                <a:spcPts val="568"/>
              </a:spcBef>
              <a:defRPr>
                <a:solidFill>
                  <a:schemeClr val="tx2"/>
                </a:solidFill>
                <a:latin typeface="Arial" pitchFamily="34" charset="0"/>
                <a:cs typeface="Arial" pitchFamily="34" charset="0"/>
              </a:defRPr>
            </a:lvl2pPr>
            <a:lvl3pPr>
              <a:lnSpc>
                <a:spcPct val="90000"/>
              </a:lnSpc>
              <a:spcBef>
                <a:spcPts val="568"/>
              </a:spcBef>
              <a:defRPr>
                <a:solidFill>
                  <a:schemeClr val="tx2"/>
                </a:solidFill>
                <a:latin typeface="Arial" pitchFamily="34" charset="0"/>
                <a:cs typeface="Arial" pitchFamily="34" charset="0"/>
              </a:defRPr>
            </a:lvl3pPr>
            <a:lvl4pPr>
              <a:lnSpc>
                <a:spcPct val="90000"/>
              </a:lnSpc>
              <a:spcBef>
                <a:spcPts val="568"/>
              </a:spcBef>
              <a:defRPr>
                <a:solidFill>
                  <a:schemeClr val="tx2"/>
                </a:solidFill>
                <a:latin typeface="Arial" pitchFamily="34" charset="0"/>
                <a:cs typeface="Arial" pitchFamily="34" charset="0"/>
              </a:defRPr>
            </a:lvl4pPr>
            <a:lvl5pPr>
              <a:lnSpc>
                <a:spcPct val="90000"/>
              </a:lnSpc>
              <a:spcBef>
                <a:spcPts val="568"/>
              </a:spcBef>
              <a:defRPr>
                <a:solidFill>
                  <a:schemeClr val="tx2"/>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6673850" y="6407150"/>
            <a:ext cx="2133600" cy="365125"/>
          </a:xfrm>
        </p:spPr>
        <p:txBody>
          <a:bodyPr/>
          <a:lstStyle>
            <a:lvl1pPr>
              <a:defRPr sz="900">
                <a:latin typeface="Arial" pitchFamily="34" charset="0"/>
                <a:cs typeface="Arial" pitchFamily="34" charset="0"/>
              </a:defRPr>
            </a:lvl1pPr>
          </a:lstStyle>
          <a:p>
            <a:pPr>
              <a:defRPr/>
            </a:pPr>
            <a:r>
              <a:rPr lang="en-US"/>
              <a:t>Page </a:t>
            </a:r>
            <a:fld id="{74F659E4-B5B3-4AA6-ACC3-BB74D14BFAB2}" type="slidenum">
              <a:rPr lang="en-US"/>
              <a:pPr>
                <a:defRPr/>
              </a:pPr>
              <a:t>‹#›</a:t>
            </a:fld>
            <a:endParaRPr lang="en-US" dirty="0"/>
          </a:p>
        </p:txBody>
      </p:sp>
    </p:spTree>
    <p:extLst>
      <p:ext uri="{BB962C8B-B14F-4D97-AF65-F5344CB8AC3E}">
        <p14:creationId xmlns:p14="http://schemas.microsoft.com/office/powerpoint/2010/main" val="2062116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US"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46D57426-FA1F-894C-9AE1-21E1D32B1439}" type="datetimeFigureOut">
              <a:rPr lang="en-US"/>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DDE87E7B-F987-DD44-A94E-F918F832813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6" r:id="rId3"/>
    <p:sldLayoutId id="2147483667" r:id="rId4"/>
    <p:sldLayoutId id="2147483668" r:id="rId5"/>
    <p:sldLayoutId id="2147483665" r:id="rId6"/>
    <p:sldLayoutId id="2147483669" r:id="rId7"/>
  </p:sldLayoutIdLst>
  <p:transition spd="slow">
    <p:strips/>
  </p:transition>
  <p:txStyles>
    <p:titleStyle>
      <a:lvl1pPr algn="ctr" rtl="0" eaLnBrk="1" fontAlgn="base" hangingPunct="1">
        <a:spcBef>
          <a:spcPct val="0"/>
        </a:spcBef>
        <a:spcAft>
          <a:spcPct val="0"/>
        </a:spcAft>
        <a:defRPr sz="4400" kern="1200">
          <a:solidFill>
            <a:srgbClr val="4C4F53"/>
          </a:solidFill>
          <a:latin typeface="+mj-lt"/>
          <a:ea typeface="Geneva" charset="0"/>
          <a:cs typeface="+mj-cs"/>
        </a:defRPr>
      </a:lvl1pPr>
      <a:lvl2pPr algn="ctr" rtl="0" eaLnBrk="1" fontAlgn="base" hangingPunct="1">
        <a:spcBef>
          <a:spcPct val="0"/>
        </a:spcBef>
        <a:spcAft>
          <a:spcPct val="0"/>
        </a:spcAft>
        <a:defRPr sz="4400">
          <a:solidFill>
            <a:schemeClr val="tx1"/>
          </a:solidFill>
          <a:latin typeface="Calibri" charset="0"/>
          <a:ea typeface="Geneva" charset="0"/>
        </a:defRPr>
      </a:lvl2pPr>
      <a:lvl3pPr algn="ctr" rtl="0" eaLnBrk="1" fontAlgn="base" hangingPunct="1">
        <a:spcBef>
          <a:spcPct val="0"/>
        </a:spcBef>
        <a:spcAft>
          <a:spcPct val="0"/>
        </a:spcAft>
        <a:defRPr sz="4400">
          <a:solidFill>
            <a:schemeClr val="tx1"/>
          </a:solidFill>
          <a:latin typeface="Calibri" charset="0"/>
          <a:ea typeface="Geneva" charset="0"/>
        </a:defRPr>
      </a:lvl3pPr>
      <a:lvl4pPr algn="ctr" rtl="0" eaLnBrk="1" fontAlgn="base" hangingPunct="1">
        <a:spcBef>
          <a:spcPct val="0"/>
        </a:spcBef>
        <a:spcAft>
          <a:spcPct val="0"/>
        </a:spcAft>
        <a:defRPr sz="4400">
          <a:solidFill>
            <a:schemeClr val="tx1"/>
          </a:solidFill>
          <a:latin typeface="Calibri" charset="0"/>
          <a:ea typeface="Geneva" charset="0"/>
        </a:defRPr>
      </a:lvl4pPr>
      <a:lvl5pPr algn="ctr" rtl="0" eaLnBrk="1" fontAlgn="base" hangingPunct="1">
        <a:spcBef>
          <a:spcPct val="0"/>
        </a:spcBef>
        <a:spcAft>
          <a:spcPct val="0"/>
        </a:spcAft>
        <a:defRPr sz="4400">
          <a:solidFill>
            <a:schemeClr val="tx1"/>
          </a:solidFill>
          <a:latin typeface="Calibri" charset="0"/>
          <a:ea typeface="Geneva" charset="0"/>
        </a:defRPr>
      </a:lvl5pPr>
      <a:lvl6pPr marL="457200" algn="ctr" rtl="0" eaLnBrk="1" fontAlgn="base" hangingPunct="1">
        <a:spcBef>
          <a:spcPct val="0"/>
        </a:spcBef>
        <a:spcAft>
          <a:spcPct val="0"/>
        </a:spcAft>
        <a:defRPr sz="4400">
          <a:solidFill>
            <a:schemeClr val="tx1"/>
          </a:solidFill>
          <a:latin typeface="Calibri" charset="0"/>
          <a:ea typeface="Geneva" charset="0"/>
        </a:defRPr>
      </a:lvl6pPr>
      <a:lvl7pPr marL="914400" algn="ctr" rtl="0" eaLnBrk="1" fontAlgn="base" hangingPunct="1">
        <a:spcBef>
          <a:spcPct val="0"/>
        </a:spcBef>
        <a:spcAft>
          <a:spcPct val="0"/>
        </a:spcAft>
        <a:defRPr sz="4400">
          <a:solidFill>
            <a:schemeClr val="tx1"/>
          </a:solidFill>
          <a:latin typeface="Calibri" charset="0"/>
          <a:ea typeface="Geneva" charset="0"/>
        </a:defRPr>
      </a:lvl7pPr>
      <a:lvl8pPr marL="1371600" algn="ctr" rtl="0" eaLnBrk="1" fontAlgn="base" hangingPunct="1">
        <a:spcBef>
          <a:spcPct val="0"/>
        </a:spcBef>
        <a:spcAft>
          <a:spcPct val="0"/>
        </a:spcAft>
        <a:defRPr sz="4400">
          <a:solidFill>
            <a:schemeClr val="tx1"/>
          </a:solidFill>
          <a:latin typeface="Calibri" charset="0"/>
          <a:ea typeface="Geneva" charset="0"/>
        </a:defRPr>
      </a:lvl8pPr>
      <a:lvl9pPr marL="1828800" algn="ctr" rtl="0" eaLnBrk="1" fontAlgn="base" hangingPunct="1">
        <a:spcBef>
          <a:spcPct val="0"/>
        </a:spcBef>
        <a:spcAft>
          <a:spcPct val="0"/>
        </a:spcAft>
        <a:defRPr sz="4400">
          <a:solidFill>
            <a:schemeClr val="tx1"/>
          </a:solidFill>
          <a:latin typeface="Calibri" charset="0"/>
          <a:ea typeface="Geneva"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4C4F53"/>
          </a:solidFill>
          <a:latin typeface="+mn-lt"/>
          <a:ea typeface="Geneva" charset="0"/>
          <a:cs typeface="+mn-cs"/>
        </a:defRPr>
      </a:lvl1pPr>
      <a:lvl2pPr marL="742950" indent="-285750" algn="l" rtl="0" eaLnBrk="1" fontAlgn="base" hangingPunct="1">
        <a:spcBef>
          <a:spcPct val="20000"/>
        </a:spcBef>
        <a:spcAft>
          <a:spcPct val="0"/>
        </a:spcAft>
        <a:buFont typeface="Arial" charset="0"/>
        <a:buChar char="–"/>
        <a:defRPr sz="2800" kern="1200">
          <a:solidFill>
            <a:srgbClr val="4C4F53"/>
          </a:solidFill>
          <a:latin typeface="+mn-lt"/>
          <a:ea typeface="Geneva" charset="0"/>
          <a:cs typeface="+mn-cs"/>
        </a:defRPr>
      </a:lvl2pPr>
      <a:lvl3pPr marL="1143000" indent="-228600" algn="l" rtl="0" eaLnBrk="1" fontAlgn="base" hangingPunct="1">
        <a:spcBef>
          <a:spcPct val="20000"/>
        </a:spcBef>
        <a:spcAft>
          <a:spcPct val="0"/>
        </a:spcAft>
        <a:buFont typeface="Arial" charset="0"/>
        <a:buChar char="•"/>
        <a:defRPr sz="2400" kern="1200">
          <a:solidFill>
            <a:srgbClr val="4C4F53"/>
          </a:solidFill>
          <a:latin typeface="+mn-lt"/>
          <a:ea typeface="Geneva" charset="0"/>
          <a:cs typeface="+mn-cs"/>
        </a:defRPr>
      </a:lvl3pPr>
      <a:lvl4pPr marL="1600200" indent="-228600" algn="l" rtl="0" eaLnBrk="1" fontAlgn="base" hangingPunct="1">
        <a:spcBef>
          <a:spcPct val="20000"/>
        </a:spcBef>
        <a:spcAft>
          <a:spcPct val="0"/>
        </a:spcAft>
        <a:buFont typeface="Arial" charset="0"/>
        <a:buChar char="–"/>
        <a:defRPr sz="2000" kern="1200">
          <a:solidFill>
            <a:srgbClr val="4C4F53"/>
          </a:solidFill>
          <a:latin typeface="+mn-lt"/>
          <a:ea typeface="Geneva" charset="0"/>
          <a:cs typeface="+mn-cs"/>
        </a:defRPr>
      </a:lvl4pPr>
      <a:lvl5pPr marL="2057400" indent="-228600" algn="l" rtl="0" eaLnBrk="1" fontAlgn="base" hangingPunct="1">
        <a:spcBef>
          <a:spcPct val="20000"/>
        </a:spcBef>
        <a:spcAft>
          <a:spcPct val="0"/>
        </a:spcAft>
        <a:buFont typeface="Arial" charset="0"/>
        <a:buChar char="»"/>
        <a:defRPr sz="2000" kern="1200">
          <a:solidFill>
            <a:srgbClr val="4C4F53"/>
          </a:solidFill>
          <a:latin typeface="+mn-lt"/>
          <a:ea typeface="Geneva"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2194" y="1219200"/>
            <a:ext cx="9144000" cy="1752600"/>
          </a:xfrm>
        </p:spPr>
        <p:txBody>
          <a:bodyPr/>
          <a:lstStyle/>
          <a:p>
            <a:pPr lvl="0">
              <a:spcBef>
                <a:spcPts val="0"/>
              </a:spcBef>
              <a:spcAft>
                <a:spcPts val="0"/>
              </a:spcAft>
              <a:buClr>
                <a:srgbClr val="4C4F53"/>
              </a:buClr>
              <a:buSzPts val="4200"/>
            </a:pPr>
            <a:r>
              <a:rPr lang="en-US" sz="5400" b="1" dirty="0" smtClean="0"/>
              <a:t>Generic Opening Session</a:t>
            </a:r>
            <a:endParaRPr lang="en-US" sz="5400" b="1" dirty="0"/>
          </a:p>
          <a:p>
            <a:pPr lvl="0">
              <a:spcBef>
                <a:spcPts val="0"/>
              </a:spcBef>
              <a:spcAft>
                <a:spcPts val="0"/>
              </a:spcAft>
              <a:buClr>
                <a:srgbClr val="4C4F53"/>
              </a:buClr>
              <a:buSzPts val="4200"/>
            </a:pPr>
            <a:endParaRPr lang="en-US" sz="2000" b="1" dirty="0"/>
          </a:p>
          <a:p>
            <a:endParaRPr lang="en-US" dirty="0"/>
          </a:p>
        </p:txBody>
      </p:sp>
      <p:sp>
        <p:nvSpPr>
          <p:cNvPr id="2" name="Rectangle 1"/>
          <p:cNvSpPr/>
          <p:nvPr/>
        </p:nvSpPr>
        <p:spPr>
          <a:xfrm>
            <a:off x="4800600" y="5334000"/>
            <a:ext cx="3599062" cy="584775"/>
          </a:xfrm>
          <a:prstGeom prst="rect">
            <a:avLst/>
          </a:prstGeom>
        </p:spPr>
        <p:txBody>
          <a:bodyPr wrap="none">
            <a:spAutoFit/>
          </a:bodyPr>
          <a:lstStyle/>
          <a:p>
            <a:pPr lvl="0">
              <a:spcBef>
                <a:spcPts val="0"/>
              </a:spcBef>
              <a:spcAft>
                <a:spcPts val="0"/>
              </a:spcAft>
              <a:buClr>
                <a:srgbClr val="4C4F53"/>
              </a:buClr>
              <a:buSzPts val="4200"/>
            </a:pPr>
            <a:r>
              <a:rPr lang="en-US" sz="3200" b="1" dirty="0">
                <a:solidFill>
                  <a:schemeClr val="bg1"/>
                </a:solidFill>
              </a:rPr>
              <a:t>Michael B. Bunch</a:t>
            </a:r>
          </a:p>
        </p:txBody>
      </p:sp>
    </p:spTree>
    <p:extLst>
      <p:ext uri="{BB962C8B-B14F-4D97-AF65-F5344CB8AC3E}">
        <p14:creationId xmlns:p14="http://schemas.microsoft.com/office/powerpoint/2010/main" val="1520940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solidFill>
                  <a:srgbClr val="006298"/>
                </a:solidFill>
                <a:latin typeface="Arial" charset="0"/>
                <a:cs typeface="Arial" charset="0"/>
              </a:rPr>
              <a:t>Agenda</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329083093"/>
              </p:ext>
            </p:extLst>
          </p:nvPr>
        </p:nvGraphicFramePr>
        <p:xfrm>
          <a:off x="152400" y="1600200"/>
          <a:ext cx="8229600" cy="3404102"/>
        </p:xfrm>
        <a:graphic>
          <a:graphicData uri="http://schemas.openxmlformats.org/drawingml/2006/table">
            <a:tbl>
              <a:tblPr firstRow="1" bandRow="1">
                <a:tableStyleId>{5C22544A-7EE6-4342-B048-85BDC9FD1C3A}</a:tableStyleId>
              </a:tblPr>
              <a:tblGrid>
                <a:gridCol w="2057400"/>
                <a:gridCol w="6172200"/>
              </a:tblGrid>
              <a:tr h="370946">
                <a:tc>
                  <a:txBody>
                    <a:bodyPr/>
                    <a:lstStyle/>
                    <a:p>
                      <a:r>
                        <a:rPr lang="en-US" sz="1800" dirty="0" smtClean="0"/>
                        <a:t>Day</a:t>
                      </a:r>
                      <a:r>
                        <a:rPr lang="en-US" sz="1800" baseline="0" dirty="0" smtClean="0"/>
                        <a:t> - </a:t>
                      </a:r>
                      <a:r>
                        <a:rPr lang="en-US" sz="1800" dirty="0" smtClean="0"/>
                        <a:t>Time</a:t>
                      </a:r>
                      <a:endParaRPr lang="en-US" sz="1800" dirty="0"/>
                    </a:p>
                  </a:txBody>
                  <a:tcPr marT="45733" marB="45733"/>
                </a:tc>
                <a:tc>
                  <a:txBody>
                    <a:bodyPr/>
                    <a:lstStyle/>
                    <a:p>
                      <a:r>
                        <a:rPr lang="en-US" sz="1800" dirty="0" smtClean="0"/>
                        <a:t>Event(s)</a:t>
                      </a:r>
                      <a:endParaRPr lang="en-US" sz="1800" dirty="0"/>
                    </a:p>
                  </a:txBody>
                  <a:tcPr marT="45733" marB="45733"/>
                </a:tc>
              </a:tr>
              <a:tr h="370946">
                <a:tc>
                  <a:txBody>
                    <a:bodyPr/>
                    <a:lstStyle/>
                    <a:p>
                      <a:r>
                        <a:rPr lang="en-US" sz="1800" dirty="0" smtClean="0"/>
                        <a:t>Tuesday </a:t>
                      </a:r>
                      <a:r>
                        <a:rPr lang="en-US" sz="1800" baseline="0" dirty="0" smtClean="0"/>
                        <a:t>A.M.</a:t>
                      </a:r>
                      <a:endParaRPr lang="en-US" sz="1800" dirty="0"/>
                    </a:p>
                  </a:txBody>
                  <a:tcPr marT="45733" marB="45733"/>
                </a:tc>
                <a:tc>
                  <a:txBody>
                    <a:bodyPr/>
                    <a:lstStyle/>
                    <a:p>
                      <a:r>
                        <a:rPr lang="en-US" sz="1800" dirty="0" smtClean="0"/>
                        <a:t>Welcome;</a:t>
                      </a:r>
                      <a:r>
                        <a:rPr lang="en-US" sz="1800" baseline="0" dirty="0" smtClean="0"/>
                        <a:t> o</a:t>
                      </a:r>
                      <a:r>
                        <a:rPr lang="en-US" sz="1800" dirty="0" smtClean="0"/>
                        <a:t>verview, review of Revised State Standards, PLDs; discuss just barely</a:t>
                      </a:r>
                      <a:endParaRPr lang="en-US" sz="1800" dirty="0"/>
                    </a:p>
                  </a:txBody>
                  <a:tcPr marT="45733" marB="45733"/>
                </a:tc>
              </a:tr>
              <a:tr h="370946">
                <a:tc>
                  <a:txBody>
                    <a:bodyPr/>
                    <a:lstStyle/>
                    <a:p>
                      <a:r>
                        <a:rPr lang="en-US" sz="1800" dirty="0" smtClean="0"/>
                        <a:t>Tuesday  P.M.</a:t>
                      </a:r>
                      <a:endParaRPr lang="en-US" sz="1800" dirty="0"/>
                    </a:p>
                  </a:txBody>
                  <a:tcPr marT="45733" marB="45733"/>
                </a:tc>
                <a:tc>
                  <a:txBody>
                    <a:bodyPr/>
                    <a:lstStyle/>
                    <a:p>
                      <a:r>
                        <a:rPr lang="en-US" sz="1800" dirty="0" smtClean="0"/>
                        <a:t>Take and score</a:t>
                      </a:r>
                      <a:r>
                        <a:rPr lang="en-US" sz="1800" baseline="0" dirty="0" smtClean="0"/>
                        <a:t> tests; discuss just barely</a:t>
                      </a:r>
                      <a:endParaRPr lang="en-US" sz="1800" dirty="0"/>
                    </a:p>
                  </a:txBody>
                  <a:tcPr marT="45733" marB="45733"/>
                </a:tc>
              </a:tr>
              <a:tr h="370946">
                <a:tc>
                  <a:txBody>
                    <a:bodyPr/>
                    <a:lstStyle/>
                    <a:p>
                      <a:r>
                        <a:rPr lang="en-US" sz="1800" dirty="0" smtClean="0"/>
                        <a:t>Wednesday A.M.</a:t>
                      </a:r>
                      <a:endParaRPr lang="en-US" sz="1800" dirty="0"/>
                    </a:p>
                  </a:txBody>
                  <a:tcPr marT="45733" marB="45733"/>
                </a:tc>
                <a:tc>
                  <a:txBody>
                    <a:bodyPr/>
                    <a:lstStyle/>
                    <a:p>
                      <a:r>
                        <a:rPr lang="en-US" sz="1800" dirty="0" smtClean="0"/>
                        <a:t>Orientation to the </a:t>
                      </a:r>
                      <a:r>
                        <a:rPr lang="en-US" sz="1800" dirty="0" smtClean="0">
                          <a:solidFill>
                            <a:srgbClr val="FF0000"/>
                          </a:solidFill>
                        </a:rPr>
                        <a:t>XXX</a:t>
                      </a:r>
                      <a:r>
                        <a:rPr lang="en-US" sz="1800" dirty="0" smtClean="0"/>
                        <a:t> Procedure; practice</a:t>
                      </a:r>
                      <a:r>
                        <a:rPr lang="en-US" sz="1800" baseline="0" dirty="0" smtClean="0"/>
                        <a:t> test </a:t>
                      </a:r>
                      <a:endParaRPr lang="en-US" sz="1800" dirty="0"/>
                    </a:p>
                  </a:txBody>
                  <a:tcPr marT="45733" marB="45733"/>
                </a:tc>
              </a:tr>
              <a:tr h="370946">
                <a:tc>
                  <a:txBody>
                    <a:bodyPr/>
                    <a:lstStyle/>
                    <a:p>
                      <a:r>
                        <a:rPr lang="en-US" sz="1800" dirty="0" smtClean="0"/>
                        <a:t>Wednesday P.M.</a:t>
                      </a:r>
                      <a:endParaRPr lang="en-US" sz="1800" dirty="0"/>
                    </a:p>
                  </a:txBody>
                  <a:tcPr marT="45733" marB="45733"/>
                </a:tc>
                <a:tc>
                  <a:txBody>
                    <a:bodyPr/>
                    <a:lstStyle/>
                    <a:p>
                      <a:r>
                        <a:rPr lang="en-US" sz="1800" dirty="0" smtClean="0"/>
                        <a:t>Complete Round 1</a:t>
                      </a:r>
                      <a:endParaRPr lang="en-US" sz="1800" dirty="0"/>
                    </a:p>
                  </a:txBody>
                  <a:tcPr marT="45733" marB="45733"/>
                </a:tc>
              </a:tr>
              <a:tr h="370946">
                <a:tc>
                  <a:txBody>
                    <a:bodyPr/>
                    <a:lstStyle/>
                    <a:p>
                      <a:r>
                        <a:rPr lang="en-US" sz="1800" baseline="0" dirty="0" smtClean="0"/>
                        <a:t>Thursday A.M.</a:t>
                      </a:r>
                      <a:endParaRPr lang="en-US" sz="1800" dirty="0"/>
                    </a:p>
                  </a:txBody>
                  <a:tcPr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Review Round 1; complete Round 2</a:t>
                      </a:r>
                    </a:p>
                  </a:txBody>
                  <a:tcPr marT="45733" marB="45733"/>
                </a:tc>
              </a:tr>
              <a:tr h="370946">
                <a:tc>
                  <a:txBody>
                    <a:bodyPr/>
                    <a:lstStyle/>
                    <a:p>
                      <a:r>
                        <a:rPr lang="en-US" sz="1800" dirty="0" smtClean="0"/>
                        <a:t>Thursday P.M.</a:t>
                      </a:r>
                      <a:endParaRPr lang="en-US" sz="1800" dirty="0"/>
                    </a:p>
                  </a:txBody>
                  <a:tcPr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t>Review Round 2; complete Round 3; evaluate process</a:t>
                      </a:r>
                    </a:p>
                  </a:txBody>
                  <a:tcPr marT="45733" marB="45733"/>
                </a:tc>
              </a:tr>
            </a:tbl>
          </a:graphicData>
        </a:graphic>
      </p:graphicFrame>
    </p:spTree>
    <p:extLst>
      <p:ext uri="{BB962C8B-B14F-4D97-AF65-F5344CB8AC3E}">
        <p14:creationId xmlns:p14="http://schemas.microsoft.com/office/powerpoint/2010/main" val="2682777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The Tests</a:t>
            </a:r>
            <a:endParaRPr lang="en-US" sz="4000" dirty="0"/>
          </a:p>
        </p:txBody>
      </p:sp>
    </p:spTree>
    <p:extLst>
      <p:ext uri="{BB962C8B-B14F-4D97-AF65-F5344CB8AC3E}">
        <p14:creationId xmlns:p14="http://schemas.microsoft.com/office/powerpoint/2010/main" val="6949647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solidFill>
                  <a:srgbClr val="006298"/>
                </a:solidFill>
                <a:latin typeface="Arial" charset="0"/>
                <a:cs typeface="Arial" charset="0"/>
              </a:rPr>
              <a:t>Item </a:t>
            </a:r>
            <a:r>
              <a:rPr lang="en-US" altLang="en-US" dirty="0">
                <a:solidFill>
                  <a:srgbClr val="006298"/>
                </a:solidFill>
                <a:latin typeface="Arial" charset="0"/>
                <a:cs typeface="Arial" charset="0"/>
              </a:rPr>
              <a:t>and Test Development</a:t>
            </a:r>
            <a:endParaRPr lang="en-US" dirty="0"/>
          </a:p>
        </p:txBody>
      </p:sp>
      <p:sp>
        <p:nvSpPr>
          <p:cNvPr id="3" name="Content Placeholder 2"/>
          <p:cNvSpPr>
            <a:spLocks noGrp="1"/>
          </p:cNvSpPr>
          <p:nvPr>
            <p:ph idx="1"/>
          </p:nvPr>
        </p:nvSpPr>
        <p:spPr/>
        <p:txBody>
          <a:bodyPr/>
          <a:lstStyle/>
          <a:p>
            <a:pPr>
              <a:spcBef>
                <a:spcPts val="563"/>
              </a:spcBef>
            </a:pPr>
            <a:r>
              <a:rPr lang="en-US" altLang="en-US" dirty="0" smtClean="0">
                <a:latin typeface="Arial" charset="0"/>
                <a:cs typeface="Arial" charset="0"/>
              </a:rPr>
              <a:t>Revised State </a:t>
            </a:r>
            <a:r>
              <a:rPr lang="en-US" altLang="en-US" dirty="0">
                <a:latin typeface="Arial" charset="0"/>
                <a:cs typeface="Arial" charset="0"/>
              </a:rPr>
              <a:t>Standards</a:t>
            </a:r>
          </a:p>
          <a:p>
            <a:pPr>
              <a:spcBef>
                <a:spcPts val="563"/>
              </a:spcBef>
            </a:pPr>
            <a:r>
              <a:rPr lang="en-US" altLang="en-US" dirty="0">
                <a:latin typeface="Arial" charset="0"/>
                <a:cs typeface="Arial" charset="0"/>
              </a:rPr>
              <a:t>Development of Blueprints</a:t>
            </a:r>
          </a:p>
          <a:p>
            <a:pPr>
              <a:spcBef>
                <a:spcPts val="563"/>
              </a:spcBef>
            </a:pPr>
            <a:r>
              <a:rPr lang="en-US" altLang="en-US" dirty="0">
                <a:latin typeface="Arial" charset="0"/>
                <a:cs typeface="Arial" charset="0"/>
              </a:rPr>
              <a:t>Development of Templates</a:t>
            </a:r>
          </a:p>
          <a:p>
            <a:pPr>
              <a:spcBef>
                <a:spcPts val="563"/>
              </a:spcBef>
            </a:pPr>
            <a:r>
              <a:rPr lang="en-US" altLang="en-US" dirty="0">
                <a:latin typeface="Arial" charset="0"/>
                <a:cs typeface="Arial" charset="0"/>
              </a:rPr>
              <a:t>Question Development</a:t>
            </a:r>
          </a:p>
          <a:p>
            <a:pPr>
              <a:spcBef>
                <a:spcPts val="563"/>
              </a:spcBef>
            </a:pPr>
            <a:r>
              <a:rPr lang="en-US" altLang="en-US" dirty="0">
                <a:latin typeface="Arial" charset="0"/>
                <a:cs typeface="Arial" charset="0"/>
              </a:rPr>
              <a:t>Question Review</a:t>
            </a:r>
          </a:p>
          <a:p>
            <a:pPr>
              <a:spcBef>
                <a:spcPts val="563"/>
              </a:spcBef>
            </a:pPr>
            <a:r>
              <a:rPr lang="en-US" altLang="en-US" dirty="0">
                <a:latin typeface="Arial" charset="0"/>
                <a:cs typeface="Arial" charset="0"/>
              </a:rPr>
              <a:t>Field Testing</a:t>
            </a:r>
          </a:p>
          <a:p>
            <a:pPr>
              <a:spcBef>
                <a:spcPts val="563"/>
              </a:spcBef>
            </a:pPr>
            <a:r>
              <a:rPr lang="en-US" altLang="en-US" dirty="0">
                <a:latin typeface="Arial" charset="0"/>
                <a:cs typeface="Arial" charset="0"/>
              </a:rPr>
              <a:t>Statistical Review</a:t>
            </a:r>
          </a:p>
          <a:p>
            <a:pPr>
              <a:spcBef>
                <a:spcPts val="563"/>
              </a:spcBef>
            </a:pPr>
            <a:r>
              <a:rPr lang="en-US" altLang="en-US" dirty="0">
                <a:latin typeface="Arial" charset="0"/>
                <a:cs typeface="Arial" charset="0"/>
              </a:rPr>
              <a:t>Question Retention and Banking</a:t>
            </a:r>
          </a:p>
          <a:p>
            <a:pPr marL="0" indent="0">
              <a:buNone/>
            </a:pPr>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Review Tests</a:t>
            </a:r>
            <a:endParaRPr lang="en-US" dirty="0"/>
          </a:p>
        </p:txBody>
      </p:sp>
      <p:sp>
        <p:nvSpPr>
          <p:cNvPr id="3" name="Content Placeholder 2"/>
          <p:cNvSpPr>
            <a:spLocks noGrp="1"/>
          </p:cNvSpPr>
          <p:nvPr>
            <p:ph idx="1"/>
          </p:nvPr>
        </p:nvSpPr>
        <p:spPr/>
        <p:txBody>
          <a:bodyPr/>
          <a:lstStyle/>
          <a:p>
            <a:pPr>
              <a:spcBef>
                <a:spcPts val="563"/>
              </a:spcBef>
            </a:pPr>
            <a:r>
              <a:rPr lang="en-US" altLang="en-US" dirty="0">
                <a:latin typeface="Arial" charset="0"/>
                <a:cs typeface="Arial" charset="0"/>
              </a:rPr>
              <a:t>Become familiar with </a:t>
            </a:r>
            <a:r>
              <a:rPr lang="en-US" altLang="en-US" dirty="0" smtClean="0">
                <a:latin typeface="Arial" charset="0"/>
                <a:cs typeface="Arial" charset="0"/>
              </a:rPr>
              <a:t>tests </a:t>
            </a:r>
            <a:endParaRPr lang="en-US" altLang="en-US" dirty="0">
              <a:latin typeface="Arial" charset="0"/>
              <a:cs typeface="Arial" charset="0"/>
            </a:endParaRPr>
          </a:p>
          <a:p>
            <a:pPr>
              <a:spcBef>
                <a:spcPts val="563"/>
              </a:spcBef>
            </a:pPr>
            <a:r>
              <a:rPr lang="en-US" altLang="en-US" dirty="0">
                <a:latin typeface="Arial" charset="0"/>
                <a:cs typeface="Arial" charset="0"/>
              </a:rPr>
              <a:t>Discuss contents </a:t>
            </a:r>
          </a:p>
          <a:p>
            <a:pPr marL="0" indent="0">
              <a:buNone/>
            </a:pPr>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Performance Level Descriptors</a:t>
            </a:r>
            <a:endParaRPr lang="en-US" sz="4000" dirty="0"/>
          </a:p>
        </p:txBody>
      </p:sp>
    </p:spTree>
    <p:extLst>
      <p:ext uri="{BB962C8B-B14F-4D97-AF65-F5344CB8AC3E}">
        <p14:creationId xmlns:p14="http://schemas.microsoft.com/office/powerpoint/2010/main" val="829127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PLDs</a:t>
            </a:r>
            <a:endParaRPr lang="en-US" dirty="0"/>
          </a:p>
        </p:txBody>
      </p:sp>
      <p:sp>
        <p:nvSpPr>
          <p:cNvPr id="3" name="Content Placeholder 2"/>
          <p:cNvSpPr>
            <a:spLocks noGrp="1"/>
          </p:cNvSpPr>
          <p:nvPr>
            <p:ph idx="1"/>
          </p:nvPr>
        </p:nvSpPr>
        <p:spPr/>
        <p:txBody>
          <a:bodyPr/>
          <a:lstStyle/>
          <a:p>
            <a:pPr>
              <a:lnSpc>
                <a:spcPct val="120000"/>
              </a:lnSpc>
              <a:spcBef>
                <a:spcPts val="563"/>
              </a:spcBef>
            </a:pPr>
            <a:r>
              <a:rPr lang="en-US" altLang="en-US" dirty="0">
                <a:latin typeface="Arial" charset="0"/>
                <a:cs typeface="Arial" charset="0"/>
              </a:rPr>
              <a:t>Policy</a:t>
            </a:r>
          </a:p>
          <a:p>
            <a:pPr>
              <a:lnSpc>
                <a:spcPct val="120000"/>
              </a:lnSpc>
              <a:spcBef>
                <a:spcPts val="563"/>
              </a:spcBef>
            </a:pPr>
            <a:r>
              <a:rPr lang="en-US" altLang="en-US" dirty="0">
                <a:latin typeface="Arial" charset="0"/>
                <a:cs typeface="Arial" charset="0"/>
              </a:rPr>
              <a:t>Range</a:t>
            </a:r>
          </a:p>
          <a:p>
            <a:pPr>
              <a:lnSpc>
                <a:spcPct val="120000"/>
              </a:lnSpc>
              <a:spcBef>
                <a:spcPts val="563"/>
              </a:spcBef>
            </a:pPr>
            <a:r>
              <a:rPr lang="en-US" altLang="en-US" dirty="0">
                <a:latin typeface="Arial" charset="0"/>
                <a:cs typeface="Arial" charset="0"/>
              </a:rPr>
              <a:t>Threshold</a:t>
            </a:r>
          </a:p>
          <a:p>
            <a:pPr>
              <a:lnSpc>
                <a:spcPct val="120000"/>
              </a:lnSpc>
              <a:spcBef>
                <a:spcPts val="563"/>
              </a:spcBef>
            </a:pPr>
            <a:r>
              <a:rPr lang="en-US" altLang="en-US" dirty="0">
                <a:latin typeface="Arial" charset="0"/>
                <a:cs typeface="Arial" charset="0"/>
              </a:rPr>
              <a:t>Reporting</a:t>
            </a:r>
          </a:p>
          <a:p>
            <a:pPr marL="0" indent="0">
              <a:buNone/>
            </a:pPr>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PLDs</a:t>
            </a:r>
            <a:endParaRPr lang="en-US" dirty="0"/>
          </a:p>
        </p:txBody>
      </p:sp>
      <p:sp>
        <p:nvSpPr>
          <p:cNvPr id="3" name="Content Placeholder 2"/>
          <p:cNvSpPr>
            <a:spLocks noGrp="1"/>
          </p:cNvSpPr>
          <p:nvPr>
            <p:ph idx="1"/>
          </p:nvPr>
        </p:nvSpPr>
        <p:spPr/>
        <p:txBody>
          <a:bodyPr/>
          <a:lstStyle/>
          <a:p>
            <a:pPr fontAlgn="auto">
              <a:lnSpc>
                <a:spcPct val="120000"/>
              </a:lnSpc>
              <a:spcAft>
                <a:spcPts val="0"/>
              </a:spcAft>
              <a:defRPr/>
            </a:pPr>
            <a:r>
              <a:rPr lang="en-US" altLang="en-US" dirty="0">
                <a:solidFill>
                  <a:schemeClr val="bg1">
                    <a:lumMod val="50000"/>
                  </a:schemeClr>
                </a:solidFill>
              </a:rPr>
              <a:t>Policy</a:t>
            </a:r>
          </a:p>
          <a:p>
            <a:pPr fontAlgn="auto">
              <a:lnSpc>
                <a:spcPct val="120000"/>
              </a:lnSpc>
              <a:spcAft>
                <a:spcPts val="0"/>
              </a:spcAft>
              <a:defRPr/>
            </a:pPr>
            <a:r>
              <a:rPr lang="en-US" altLang="en-US" dirty="0">
                <a:solidFill>
                  <a:schemeClr val="bg1">
                    <a:lumMod val="50000"/>
                  </a:schemeClr>
                </a:solidFill>
              </a:rPr>
              <a:t>Range</a:t>
            </a:r>
          </a:p>
          <a:p>
            <a:pPr fontAlgn="auto">
              <a:lnSpc>
                <a:spcPct val="120000"/>
              </a:lnSpc>
              <a:spcAft>
                <a:spcPts val="0"/>
              </a:spcAft>
              <a:defRPr/>
            </a:pPr>
            <a:r>
              <a:rPr lang="en-US" altLang="en-US" b="1" dirty="0"/>
              <a:t>Threshold – students just entering Level </a:t>
            </a:r>
          </a:p>
          <a:p>
            <a:pPr fontAlgn="auto">
              <a:lnSpc>
                <a:spcPct val="120000"/>
              </a:lnSpc>
              <a:spcAft>
                <a:spcPts val="0"/>
              </a:spcAft>
              <a:defRPr/>
            </a:pPr>
            <a:r>
              <a:rPr lang="en-US" altLang="en-US" dirty="0">
                <a:solidFill>
                  <a:schemeClr val="bg1">
                    <a:lumMod val="50000"/>
                  </a:schemeClr>
                </a:solidFill>
              </a:rPr>
              <a:t>Reporting</a:t>
            </a:r>
          </a:p>
          <a:p>
            <a:pPr marL="0" indent="0">
              <a:buNone/>
            </a:pPr>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Getting Started</a:t>
            </a:r>
            <a:endParaRPr lang="en-US" sz="4000" dirty="0"/>
          </a:p>
        </p:txBody>
      </p:sp>
    </p:spTree>
    <p:extLst>
      <p:ext uri="{BB962C8B-B14F-4D97-AF65-F5344CB8AC3E}">
        <p14:creationId xmlns:p14="http://schemas.microsoft.com/office/powerpoint/2010/main" val="2515267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Content Placeholder 2"/>
          <p:cNvSpPr>
            <a:spLocks noGrp="1"/>
          </p:cNvSpPr>
          <p:nvPr>
            <p:ph idx="1"/>
          </p:nvPr>
        </p:nvSpPr>
        <p:spPr/>
        <p:txBody>
          <a:bodyPr/>
          <a:lstStyle/>
          <a:p>
            <a:pPr fontAlgn="auto">
              <a:spcAft>
                <a:spcPts val="0"/>
              </a:spcAft>
              <a:defRPr/>
            </a:pPr>
            <a:r>
              <a:rPr lang="en-US" altLang="en-US" dirty="0">
                <a:solidFill>
                  <a:schemeClr val="tx1">
                    <a:lumMod val="50000"/>
                  </a:schemeClr>
                </a:solidFill>
              </a:rPr>
              <a:t>Study the </a:t>
            </a:r>
            <a:r>
              <a:rPr lang="en-US" altLang="en-US" dirty="0" smtClean="0">
                <a:solidFill>
                  <a:schemeClr val="tx1">
                    <a:lumMod val="50000"/>
                  </a:schemeClr>
                </a:solidFill>
              </a:rPr>
              <a:t>Revised State </a:t>
            </a:r>
            <a:r>
              <a:rPr lang="en-US" altLang="en-US" dirty="0">
                <a:solidFill>
                  <a:schemeClr val="tx1">
                    <a:lumMod val="50000"/>
                  </a:schemeClr>
                </a:solidFill>
              </a:rPr>
              <a:t>Standards</a:t>
            </a:r>
          </a:p>
          <a:p>
            <a:pPr fontAlgn="auto">
              <a:spcAft>
                <a:spcPts val="0"/>
              </a:spcAft>
              <a:defRPr/>
            </a:pPr>
            <a:r>
              <a:rPr lang="en-US" altLang="en-US" dirty="0">
                <a:solidFill>
                  <a:schemeClr val="tx1">
                    <a:lumMod val="50000"/>
                  </a:schemeClr>
                </a:solidFill>
              </a:rPr>
              <a:t>Study the performance level descriptors</a:t>
            </a:r>
          </a:p>
          <a:p>
            <a:pPr fontAlgn="auto">
              <a:spcAft>
                <a:spcPts val="0"/>
              </a:spcAft>
              <a:defRPr/>
            </a:pPr>
            <a:r>
              <a:rPr lang="en-US" altLang="en-US" dirty="0">
                <a:solidFill>
                  <a:schemeClr val="tx1">
                    <a:lumMod val="50000"/>
                  </a:schemeClr>
                </a:solidFill>
              </a:rPr>
              <a:t>Examine </a:t>
            </a:r>
            <a:r>
              <a:rPr lang="en-US" altLang="en-US" dirty="0" smtClean="0">
                <a:solidFill>
                  <a:schemeClr val="tx1">
                    <a:lumMod val="50000"/>
                  </a:schemeClr>
                </a:solidFill>
              </a:rPr>
              <a:t>tests</a:t>
            </a:r>
          </a:p>
          <a:p>
            <a:pPr fontAlgn="auto">
              <a:spcAft>
                <a:spcPts val="0"/>
              </a:spcAft>
              <a:defRPr/>
            </a:pPr>
            <a:r>
              <a:rPr lang="en-US" altLang="en-US" dirty="0" smtClean="0">
                <a:solidFill>
                  <a:schemeClr val="tx1">
                    <a:lumMod val="50000"/>
                  </a:schemeClr>
                </a:solidFill>
              </a:rPr>
              <a:t>Learn about the </a:t>
            </a:r>
            <a:r>
              <a:rPr lang="en-US" altLang="en-US" dirty="0" smtClean="0">
                <a:solidFill>
                  <a:srgbClr val="FF0000"/>
                </a:solidFill>
              </a:rPr>
              <a:t>XXX</a:t>
            </a:r>
            <a:r>
              <a:rPr lang="en-US" altLang="en-US" dirty="0" smtClean="0">
                <a:solidFill>
                  <a:schemeClr val="tx1">
                    <a:lumMod val="50000"/>
                  </a:schemeClr>
                </a:solidFill>
              </a:rPr>
              <a:t> </a:t>
            </a:r>
            <a:r>
              <a:rPr lang="en-US" altLang="en-US" sz="3470" dirty="0" smtClean="0">
                <a:solidFill>
                  <a:schemeClr val="tx1">
                    <a:lumMod val="50000"/>
                  </a:schemeClr>
                </a:solidFill>
              </a:rPr>
              <a:t>procedure</a:t>
            </a:r>
          </a:p>
          <a:p>
            <a:pPr fontAlgn="auto">
              <a:spcAft>
                <a:spcPts val="0"/>
              </a:spcAft>
              <a:defRPr/>
            </a:pPr>
            <a:r>
              <a:rPr lang="en-US" altLang="en-US" sz="3470" dirty="0" smtClean="0">
                <a:solidFill>
                  <a:schemeClr val="tx1">
                    <a:lumMod val="50000"/>
                  </a:schemeClr>
                </a:solidFill>
              </a:rPr>
              <a:t>Practice using the </a:t>
            </a:r>
            <a:r>
              <a:rPr lang="en-US" altLang="en-US" sz="3470" dirty="0" smtClean="0">
                <a:solidFill>
                  <a:srgbClr val="FF0000"/>
                </a:solidFill>
              </a:rPr>
              <a:t>XXX</a:t>
            </a:r>
            <a:r>
              <a:rPr lang="en-US" altLang="en-US" sz="3470" dirty="0" smtClean="0">
                <a:solidFill>
                  <a:schemeClr val="tx1">
                    <a:lumMod val="50000"/>
                  </a:schemeClr>
                </a:solidFill>
              </a:rPr>
              <a:t> procedure</a:t>
            </a:r>
            <a:endParaRPr lang="en-US" altLang="en-US" sz="3470" dirty="0">
              <a:solidFill>
                <a:schemeClr val="tx1">
                  <a:lumMod val="50000"/>
                </a:schemeClr>
              </a:solidFill>
            </a:endParaRPr>
          </a:p>
          <a:p>
            <a:pPr fontAlgn="auto">
              <a:spcAft>
                <a:spcPts val="0"/>
              </a:spcAft>
              <a:defRPr/>
            </a:pPr>
            <a:r>
              <a:rPr lang="en-US" altLang="en-US" dirty="0" smtClean="0">
                <a:solidFill>
                  <a:schemeClr val="tx1">
                    <a:lumMod val="50000"/>
                  </a:schemeClr>
                </a:solidFill>
              </a:rPr>
              <a:t>Recommend 3 cut scores</a:t>
            </a:r>
            <a:endParaRPr lang="en-US" altLang="en-US" dirty="0">
              <a:solidFill>
                <a:schemeClr val="tx1">
                  <a:lumMod val="50000"/>
                </a:schemeClr>
              </a:solidFill>
            </a:endParaRPr>
          </a:p>
          <a:p>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Groundrules</a:t>
            </a:r>
            <a:endParaRPr lang="en-US" dirty="0"/>
          </a:p>
        </p:txBody>
      </p:sp>
      <p:sp>
        <p:nvSpPr>
          <p:cNvPr id="3" name="Content Placeholder 2"/>
          <p:cNvSpPr>
            <a:spLocks noGrp="1"/>
          </p:cNvSpPr>
          <p:nvPr>
            <p:ph idx="1"/>
          </p:nvPr>
        </p:nvSpPr>
        <p:spPr/>
        <p:txBody>
          <a:bodyPr/>
          <a:lstStyle/>
          <a:p>
            <a:pPr>
              <a:spcBef>
                <a:spcPts val="563"/>
              </a:spcBef>
            </a:pPr>
            <a:r>
              <a:rPr lang="en-US" altLang="en-US" dirty="0">
                <a:latin typeface="Arial" charset="0"/>
                <a:cs typeface="Arial" charset="0"/>
              </a:rPr>
              <a:t>Security/Confidentiality</a:t>
            </a:r>
          </a:p>
          <a:p>
            <a:pPr>
              <a:spcBef>
                <a:spcPts val="563"/>
              </a:spcBef>
            </a:pPr>
            <a:r>
              <a:rPr lang="en-US" altLang="en-US" dirty="0">
                <a:latin typeface="Arial" charset="0"/>
                <a:cs typeface="Arial" charset="0"/>
              </a:rPr>
              <a:t>Group Process</a:t>
            </a:r>
          </a:p>
          <a:p>
            <a:pPr>
              <a:spcBef>
                <a:spcPts val="563"/>
              </a:spcBef>
            </a:pPr>
            <a:r>
              <a:rPr lang="en-US" altLang="en-US" dirty="0">
                <a:latin typeface="Arial" charset="0"/>
                <a:cs typeface="Arial" charset="0"/>
              </a:rPr>
              <a:t>All Voices Equal</a:t>
            </a:r>
          </a:p>
          <a:p>
            <a:pPr>
              <a:spcBef>
                <a:spcPts val="563"/>
              </a:spcBef>
            </a:pPr>
            <a:r>
              <a:rPr lang="en-US" altLang="en-US" dirty="0">
                <a:latin typeface="Arial" charset="0"/>
                <a:cs typeface="Arial" charset="0"/>
              </a:rPr>
              <a:t>Recommend – Not Set</a:t>
            </a:r>
          </a:p>
          <a:p>
            <a:pPr marL="0" indent="0">
              <a:buNone/>
            </a:pPr>
            <a:endParaRPr lang="en-US" dirty="0"/>
          </a:p>
        </p:txBody>
      </p:sp>
    </p:spTree>
    <p:extLst>
      <p:ext uri="{BB962C8B-B14F-4D97-AF65-F5344CB8AC3E}">
        <p14:creationId xmlns:p14="http://schemas.microsoft.com/office/powerpoint/2010/main" val="1264281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Welcome!</a:t>
            </a:r>
            <a:endParaRPr lang="en-US" dirty="0"/>
          </a:p>
        </p:txBody>
      </p:sp>
      <p:sp>
        <p:nvSpPr>
          <p:cNvPr id="4" name="Content Placeholder 2"/>
          <p:cNvSpPr>
            <a:spLocks noGrp="1"/>
          </p:cNvSpPr>
          <p:nvPr>
            <p:ph idx="1"/>
          </p:nvPr>
        </p:nvSpPr>
        <p:spPr/>
        <p:txBody>
          <a:bodyPr/>
          <a:lstStyle/>
          <a:p>
            <a:pPr>
              <a:spcBef>
                <a:spcPts val="1200"/>
              </a:spcBef>
              <a:buFont typeface="Arial" charset="0"/>
              <a:buChar char="•"/>
            </a:pPr>
            <a:r>
              <a:rPr altLang="en-US" sz="2400" dirty="0">
                <a:latin typeface="Arial" charset="0"/>
                <a:cs typeface="Arial" charset="0"/>
              </a:rPr>
              <a:t>Purpose</a:t>
            </a:r>
          </a:p>
          <a:p>
            <a:pPr lvl="1" eaLnBrk="1" hangingPunct="1">
              <a:spcBef>
                <a:spcPts val="1200"/>
              </a:spcBef>
            </a:pPr>
            <a:r>
              <a:rPr lang="en-US" altLang="en-US" sz="2000" dirty="0" smtClean="0">
                <a:latin typeface="Arial" charset="0"/>
                <a:cs typeface="Arial" charset="0"/>
              </a:rPr>
              <a:t>Review tests students took last spring and recommend 3 cut scores</a:t>
            </a:r>
          </a:p>
          <a:p>
            <a:pPr lvl="1" eaLnBrk="1" hangingPunct="1">
              <a:spcBef>
                <a:spcPts val="1200"/>
              </a:spcBef>
            </a:pPr>
            <a:endParaRPr lang="en-US" altLang="en-US" sz="2000" dirty="0" smtClean="0">
              <a:latin typeface="Arial" charset="0"/>
              <a:cs typeface="Arial" charset="0"/>
            </a:endParaRPr>
          </a:p>
          <a:p>
            <a:pPr>
              <a:spcBef>
                <a:spcPts val="1200"/>
              </a:spcBef>
              <a:buFont typeface="Arial" charset="0"/>
              <a:buChar char="•"/>
            </a:pPr>
            <a:r>
              <a:rPr altLang="en-US" sz="2400" dirty="0">
                <a:latin typeface="Arial" charset="0"/>
                <a:cs typeface="Arial" charset="0"/>
              </a:rPr>
              <a:t>Your Part</a:t>
            </a:r>
          </a:p>
          <a:p>
            <a:pPr lvl="1" eaLnBrk="1" hangingPunct="1">
              <a:spcBef>
                <a:spcPts val="1200"/>
              </a:spcBef>
            </a:pPr>
            <a:r>
              <a:rPr lang="en-US" altLang="en-US" sz="2000" dirty="0" smtClean="0">
                <a:latin typeface="Arial" charset="0"/>
                <a:cs typeface="Arial" charset="0"/>
              </a:rPr>
              <a:t>Recommend cut scores for three levels of performance</a:t>
            </a:r>
          </a:p>
          <a:p>
            <a:pPr lvl="2">
              <a:spcBef>
                <a:spcPts val="1200"/>
              </a:spcBef>
            </a:pPr>
            <a:r>
              <a:rPr lang="en-US" altLang="en-US" sz="1600" dirty="0" smtClean="0">
                <a:latin typeface="Arial" charset="0"/>
                <a:cs typeface="Arial" charset="0"/>
              </a:rPr>
              <a:t>Basic</a:t>
            </a:r>
          </a:p>
          <a:p>
            <a:pPr lvl="2">
              <a:spcBef>
                <a:spcPts val="1200"/>
              </a:spcBef>
            </a:pPr>
            <a:r>
              <a:rPr lang="en-US" altLang="en-US" sz="1600" dirty="0" smtClean="0">
                <a:latin typeface="Arial" charset="0"/>
                <a:cs typeface="Arial" charset="0"/>
              </a:rPr>
              <a:t>Proficient</a:t>
            </a:r>
          </a:p>
          <a:p>
            <a:pPr lvl="2">
              <a:spcBef>
                <a:spcPts val="1200"/>
              </a:spcBef>
            </a:pPr>
            <a:r>
              <a:rPr lang="en-US" altLang="en-US" sz="1600" dirty="0" smtClean="0">
                <a:latin typeface="Arial" charset="0"/>
                <a:cs typeface="Arial" charset="0"/>
              </a:rPr>
              <a:t>Advanced</a:t>
            </a:r>
          </a:p>
        </p:txBody>
      </p:sp>
    </p:spTree>
    <p:extLst>
      <p:ext uri="{BB962C8B-B14F-4D97-AF65-F5344CB8AC3E}">
        <p14:creationId xmlns:p14="http://schemas.microsoft.com/office/powerpoint/2010/main" val="2314076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altLang="en-US" dirty="0" smtClean="0">
                <a:solidFill>
                  <a:srgbClr val="006298"/>
                </a:solidFill>
                <a:latin typeface="Arial" charset="0"/>
                <a:cs typeface="Arial" charset="0"/>
              </a:rPr>
              <a:t>Room Assignments- Language Arts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9920798"/>
              </p:ext>
            </p:extLst>
          </p:nvPr>
        </p:nvGraphicFramePr>
        <p:xfrm>
          <a:off x="1066800" y="1656841"/>
          <a:ext cx="7010400" cy="3544317"/>
        </p:xfrm>
        <a:graphic>
          <a:graphicData uri="http://schemas.openxmlformats.org/drawingml/2006/table">
            <a:tbl>
              <a:tblPr firstRow="1" bandRow="1">
                <a:tableStyleId>{5C22544A-7EE6-4342-B048-85BDC9FD1C3A}</a:tableStyleId>
              </a:tblPr>
              <a:tblGrid>
                <a:gridCol w="1752600"/>
                <a:gridCol w="2895600"/>
                <a:gridCol w="2362200"/>
              </a:tblGrid>
              <a:tr h="435429">
                <a:tc>
                  <a:txBody>
                    <a:bodyPr/>
                    <a:lstStyle/>
                    <a:p>
                      <a:r>
                        <a:rPr lang="en-US" sz="1800" dirty="0" smtClean="0">
                          <a:latin typeface="Arial" panose="020B0604020202020204" pitchFamily="34" charset="0"/>
                          <a:cs typeface="Arial" panose="020B0604020202020204" pitchFamily="34" charset="0"/>
                        </a:rPr>
                        <a:t>Panel</a:t>
                      </a:r>
                      <a:endParaRPr lang="en-US" sz="1800" dirty="0">
                        <a:latin typeface="Arial" panose="020B0604020202020204" pitchFamily="34" charset="0"/>
                        <a:cs typeface="Arial" panose="020B0604020202020204" pitchFamily="34" charset="0"/>
                      </a:endParaRPr>
                    </a:p>
                  </a:txBody>
                  <a:tcPr marT="45714" marB="45714"/>
                </a:tc>
                <a:tc>
                  <a:txBody>
                    <a:bodyPr/>
                    <a:lstStyle/>
                    <a:p>
                      <a:r>
                        <a:rPr lang="en-US" sz="1800" dirty="0" smtClean="0">
                          <a:latin typeface="Arial" panose="020B0604020202020204" pitchFamily="34" charset="0"/>
                          <a:cs typeface="Arial" panose="020B0604020202020204" pitchFamily="34" charset="0"/>
                        </a:rPr>
                        <a:t>Room</a:t>
                      </a:r>
                      <a:endParaRPr lang="en-US" sz="1800" dirty="0">
                        <a:latin typeface="Arial" panose="020B0604020202020204" pitchFamily="34" charset="0"/>
                        <a:cs typeface="Arial" panose="020B0604020202020204" pitchFamily="34" charset="0"/>
                      </a:endParaRPr>
                    </a:p>
                  </a:txBody>
                  <a:tcPr marT="45714" marB="45714"/>
                </a:tc>
                <a:tc>
                  <a:txBody>
                    <a:bodyPr/>
                    <a:lstStyle/>
                    <a:p>
                      <a:r>
                        <a:rPr lang="en-US" sz="1800" dirty="0" smtClean="0">
                          <a:latin typeface="Arial" panose="020B0604020202020204" pitchFamily="34" charset="0"/>
                          <a:cs typeface="Arial" panose="020B0604020202020204" pitchFamily="34" charset="0"/>
                        </a:rPr>
                        <a:t>Facilitator</a:t>
                      </a:r>
                      <a:endParaRPr lang="en-US" sz="1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3</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Altamaha</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Craig</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4</a:t>
                      </a:r>
                    </a:p>
                  </a:txBody>
                  <a:tcPr marT="45714" marB="45714"/>
                </a:tc>
                <a:tc>
                  <a:txBody>
                    <a:bodyPr/>
                    <a:lstStyle/>
                    <a:p>
                      <a:r>
                        <a:rPr lang="en-US" sz="2800" dirty="0" smtClean="0">
                          <a:latin typeface="Arial" panose="020B0604020202020204" pitchFamily="34" charset="0"/>
                          <a:cs typeface="Arial" panose="020B0604020202020204" pitchFamily="34" charset="0"/>
                        </a:rPr>
                        <a:t>Chattahoochee</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Jennie</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5</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Flint</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Dan</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6</a:t>
                      </a:r>
                      <a:endParaRPr lang="en-US" sz="2800" dirty="0">
                        <a:latin typeface="Arial" panose="020B0604020202020204" pitchFamily="34" charset="0"/>
                        <a:cs typeface="Arial" panose="020B0604020202020204" pitchFamily="34" charset="0"/>
                      </a:endParaRP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Ocmulgee</a:t>
                      </a:r>
                    </a:p>
                  </a:txBody>
                  <a:tcPr marT="45714" marB="45714"/>
                </a:tc>
                <a:tc>
                  <a:txBody>
                    <a:bodyPr/>
                    <a:lstStyle/>
                    <a:p>
                      <a:r>
                        <a:rPr lang="en-US" sz="2800" dirty="0" smtClean="0">
                          <a:latin typeface="Arial" panose="020B0604020202020204" pitchFamily="34" charset="0"/>
                          <a:cs typeface="Arial" panose="020B0604020202020204" pitchFamily="34" charset="0"/>
                        </a:rPr>
                        <a:t>Jami-Jon</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7</a:t>
                      </a: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800" dirty="0" smtClean="0">
                          <a:latin typeface="Arial" panose="020B0604020202020204" pitchFamily="34" charset="0"/>
                          <a:cs typeface="Arial" panose="020B0604020202020204" pitchFamily="34" charset="0"/>
                        </a:rPr>
                        <a:t>Satilla</a:t>
                      </a:r>
                    </a:p>
                  </a:txBody>
                  <a:tcPr marT="45714" marB="45714"/>
                </a:tc>
                <a:tc>
                  <a:txBody>
                    <a:bodyPr/>
                    <a:lstStyle/>
                    <a:p>
                      <a:r>
                        <a:rPr lang="en-US" sz="2800" dirty="0" smtClean="0">
                          <a:latin typeface="Arial" panose="020B0604020202020204" pitchFamily="34" charset="0"/>
                          <a:cs typeface="Arial" panose="020B0604020202020204" pitchFamily="34" charset="0"/>
                        </a:rPr>
                        <a:t>Joe</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8</a:t>
                      </a:r>
                      <a:endParaRPr lang="en-US" sz="2800" dirty="0">
                        <a:latin typeface="Arial" panose="020B0604020202020204" pitchFamily="34" charset="0"/>
                        <a:cs typeface="Arial" panose="020B0604020202020204" pitchFamily="34" charset="0"/>
                      </a:endParaRP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800" dirty="0" smtClean="0">
                          <a:latin typeface="Arial" panose="020B0604020202020204" pitchFamily="34" charset="0"/>
                          <a:cs typeface="Arial" panose="020B0604020202020204" pitchFamily="34" charset="0"/>
                        </a:rPr>
                        <a:t>Savannah</a:t>
                      </a:r>
                    </a:p>
                  </a:txBody>
                  <a:tcPr marT="45714" marB="45714"/>
                </a:tc>
                <a:tc>
                  <a:txBody>
                    <a:bodyPr/>
                    <a:lstStyle/>
                    <a:p>
                      <a:r>
                        <a:rPr lang="en-US" sz="2800" dirty="0" smtClean="0">
                          <a:latin typeface="Arial" panose="020B0604020202020204" pitchFamily="34" charset="0"/>
                          <a:cs typeface="Arial" panose="020B0604020202020204" pitchFamily="34" charset="0"/>
                        </a:rPr>
                        <a:t>Ann</a:t>
                      </a:r>
                      <a:endParaRPr lang="en-US" sz="2800" dirty="0">
                        <a:latin typeface="Arial" panose="020B0604020202020204" pitchFamily="34" charset="0"/>
                        <a:cs typeface="Arial" panose="020B0604020202020204" pitchFamily="34" charset="0"/>
                      </a:endParaRPr>
                    </a:p>
                  </a:txBody>
                  <a:tcPr marT="45714" marB="45714"/>
                </a:tc>
              </a:tr>
            </a:tbl>
          </a:graphicData>
        </a:graphic>
      </p:graphicFrame>
    </p:spTree>
    <p:extLst>
      <p:ext uri="{BB962C8B-B14F-4D97-AF65-F5344CB8AC3E}">
        <p14:creationId xmlns:p14="http://schemas.microsoft.com/office/powerpoint/2010/main" val="112008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altLang="en-US" dirty="0" smtClean="0">
                <a:solidFill>
                  <a:srgbClr val="006298"/>
                </a:solidFill>
                <a:latin typeface="Arial" charset="0"/>
                <a:cs typeface="Arial" charset="0"/>
              </a:rPr>
              <a:t>Room Assignments- Mathematics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9877709"/>
              </p:ext>
            </p:extLst>
          </p:nvPr>
        </p:nvGraphicFramePr>
        <p:xfrm>
          <a:off x="1066800" y="1656841"/>
          <a:ext cx="7010400" cy="3544317"/>
        </p:xfrm>
        <a:graphic>
          <a:graphicData uri="http://schemas.openxmlformats.org/drawingml/2006/table">
            <a:tbl>
              <a:tblPr firstRow="1" bandRow="1">
                <a:tableStyleId>{5C22544A-7EE6-4342-B048-85BDC9FD1C3A}</a:tableStyleId>
              </a:tblPr>
              <a:tblGrid>
                <a:gridCol w="1752600"/>
                <a:gridCol w="2895600"/>
                <a:gridCol w="2362200"/>
              </a:tblGrid>
              <a:tr h="435429">
                <a:tc>
                  <a:txBody>
                    <a:bodyPr/>
                    <a:lstStyle/>
                    <a:p>
                      <a:r>
                        <a:rPr lang="en-US" sz="1800" dirty="0" smtClean="0">
                          <a:latin typeface="Arial" panose="020B0604020202020204" pitchFamily="34" charset="0"/>
                          <a:cs typeface="Arial" panose="020B0604020202020204" pitchFamily="34" charset="0"/>
                        </a:rPr>
                        <a:t>Panel</a:t>
                      </a:r>
                      <a:endParaRPr lang="en-US" sz="1800" dirty="0">
                        <a:latin typeface="Arial" panose="020B0604020202020204" pitchFamily="34" charset="0"/>
                        <a:cs typeface="Arial" panose="020B0604020202020204" pitchFamily="34" charset="0"/>
                      </a:endParaRPr>
                    </a:p>
                  </a:txBody>
                  <a:tcPr marT="45714" marB="45714"/>
                </a:tc>
                <a:tc>
                  <a:txBody>
                    <a:bodyPr/>
                    <a:lstStyle/>
                    <a:p>
                      <a:r>
                        <a:rPr lang="en-US" sz="1800" dirty="0" smtClean="0">
                          <a:latin typeface="Arial" panose="020B0604020202020204" pitchFamily="34" charset="0"/>
                          <a:cs typeface="Arial" panose="020B0604020202020204" pitchFamily="34" charset="0"/>
                        </a:rPr>
                        <a:t>Room</a:t>
                      </a:r>
                      <a:endParaRPr lang="en-US" sz="1800" dirty="0">
                        <a:latin typeface="Arial" panose="020B0604020202020204" pitchFamily="34" charset="0"/>
                        <a:cs typeface="Arial" panose="020B0604020202020204" pitchFamily="34" charset="0"/>
                      </a:endParaRPr>
                    </a:p>
                  </a:txBody>
                  <a:tcPr marT="45714" marB="45714"/>
                </a:tc>
                <a:tc>
                  <a:txBody>
                    <a:bodyPr/>
                    <a:lstStyle/>
                    <a:p>
                      <a:r>
                        <a:rPr lang="en-US" sz="1800" dirty="0" smtClean="0">
                          <a:latin typeface="Arial" panose="020B0604020202020204" pitchFamily="34" charset="0"/>
                          <a:cs typeface="Arial" panose="020B0604020202020204" pitchFamily="34" charset="0"/>
                        </a:rPr>
                        <a:t>Facilitator</a:t>
                      </a:r>
                      <a:endParaRPr lang="en-US" sz="1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3</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Appling</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Anthony</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4</a:t>
                      </a:r>
                    </a:p>
                  </a:txBody>
                  <a:tcPr marT="45714" marB="45714"/>
                </a:tc>
                <a:tc>
                  <a:txBody>
                    <a:bodyPr/>
                    <a:lstStyle/>
                    <a:p>
                      <a:r>
                        <a:rPr lang="en-US" sz="2800" dirty="0" smtClean="0">
                          <a:latin typeface="Arial" panose="020B0604020202020204" pitchFamily="34" charset="0"/>
                          <a:cs typeface="Arial" panose="020B0604020202020204" pitchFamily="34" charset="0"/>
                        </a:rPr>
                        <a:t>Bibb</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err="1" smtClean="0">
                          <a:latin typeface="Arial" panose="020B0604020202020204" pitchFamily="34" charset="0"/>
                          <a:cs typeface="Arial" panose="020B0604020202020204" pitchFamily="34" charset="0"/>
                        </a:rPr>
                        <a:t>Markelle</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5</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Chatham</a:t>
                      </a:r>
                      <a:endParaRPr lang="en-US" sz="2800" dirty="0">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Fernando</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6</a:t>
                      </a:r>
                      <a:endParaRPr lang="en-US" sz="2800" dirty="0">
                        <a:latin typeface="Arial" panose="020B0604020202020204" pitchFamily="34" charset="0"/>
                        <a:cs typeface="Arial" panose="020B0604020202020204" pitchFamily="34" charset="0"/>
                      </a:endParaRP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smtClean="0">
                          <a:ln>
                            <a:noFill/>
                          </a:ln>
                          <a:solidFill>
                            <a:schemeClr val="tx1"/>
                          </a:solidFill>
                          <a:effectLst/>
                          <a:uLnTx/>
                          <a:uFillTx/>
                          <a:latin typeface="Arial" panose="020B0604020202020204" pitchFamily="34" charset="0"/>
                          <a:cs typeface="Arial" panose="020B0604020202020204" pitchFamily="34" charset="0"/>
                        </a:rPr>
                        <a:t>Dekalb</a:t>
                      </a:r>
                      <a:endParaRPr kumimoji="0" lang="en-US" sz="2800" b="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a:txBody>
                  <a:tcPr marT="45714" marB="45714"/>
                </a:tc>
                <a:tc>
                  <a:txBody>
                    <a:bodyPr/>
                    <a:lstStyle/>
                    <a:p>
                      <a:r>
                        <a:rPr lang="en-US" sz="2800" dirty="0" smtClean="0">
                          <a:latin typeface="Arial" panose="020B0604020202020204" pitchFamily="34" charset="0"/>
                          <a:cs typeface="Arial" panose="020B0604020202020204" pitchFamily="34" charset="0"/>
                        </a:rPr>
                        <a:t>Bill</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7</a:t>
                      </a: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800" dirty="0" smtClean="0">
                          <a:latin typeface="Arial" panose="020B0604020202020204" pitchFamily="34" charset="0"/>
                          <a:cs typeface="Arial" panose="020B0604020202020204" pitchFamily="34" charset="0"/>
                        </a:rPr>
                        <a:t>Echols</a:t>
                      </a:r>
                    </a:p>
                  </a:txBody>
                  <a:tcPr marT="45714" marB="45714"/>
                </a:tc>
                <a:tc>
                  <a:txBody>
                    <a:bodyPr/>
                    <a:lstStyle/>
                    <a:p>
                      <a:r>
                        <a:rPr lang="en-US" sz="2800" dirty="0" smtClean="0">
                          <a:latin typeface="Arial" panose="020B0604020202020204" pitchFamily="34" charset="0"/>
                          <a:cs typeface="Arial" panose="020B0604020202020204" pitchFamily="34" charset="0"/>
                        </a:rPr>
                        <a:t>Maud</a:t>
                      </a:r>
                      <a:endParaRPr lang="en-US" sz="2800" dirty="0">
                        <a:latin typeface="Arial" panose="020B0604020202020204" pitchFamily="34" charset="0"/>
                        <a:cs typeface="Arial" panose="020B0604020202020204" pitchFamily="34" charset="0"/>
                      </a:endParaRPr>
                    </a:p>
                  </a:txBody>
                  <a:tcPr marT="45714" marB="45714"/>
                </a:tc>
              </a:tr>
              <a:tr h="435429">
                <a:tc>
                  <a:txBody>
                    <a:bodyPr/>
                    <a:lstStyle/>
                    <a:p>
                      <a:r>
                        <a:rPr lang="en-US" sz="2800" dirty="0" smtClean="0">
                          <a:latin typeface="Arial" panose="020B0604020202020204" pitchFamily="34" charset="0"/>
                          <a:cs typeface="Arial" panose="020B0604020202020204" pitchFamily="34" charset="0"/>
                        </a:rPr>
                        <a:t>Grade 8</a:t>
                      </a:r>
                      <a:endParaRPr lang="en-US" sz="2800" dirty="0">
                        <a:latin typeface="Arial" panose="020B0604020202020204" pitchFamily="34" charset="0"/>
                        <a:cs typeface="Arial" panose="020B0604020202020204" pitchFamily="34" charset="0"/>
                      </a:endParaRPr>
                    </a:p>
                  </a:txBody>
                  <a:tcPr marT="45714" marB="45714"/>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800" dirty="0" smtClean="0">
                          <a:latin typeface="Arial" panose="020B0604020202020204" pitchFamily="34" charset="0"/>
                          <a:cs typeface="Arial" panose="020B0604020202020204" pitchFamily="34" charset="0"/>
                        </a:rPr>
                        <a:t>Fulton</a:t>
                      </a:r>
                    </a:p>
                  </a:txBody>
                  <a:tcPr marT="45714" marB="45714"/>
                </a:tc>
                <a:tc>
                  <a:txBody>
                    <a:bodyPr/>
                    <a:lstStyle/>
                    <a:p>
                      <a:r>
                        <a:rPr lang="en-US" sz="2800" dirty="0" smtClean="0">
                          <a:latin typeface="Arial" panose="020B0604020202020204" pitchFamily="34" charset="0"/>
                          <a:cs typeface="Arial" panose="020B0604020202020204" pitchFamily="34" charset="0"/>
                        </a:rPr>
                        <a:t>Lisa</a:t>
                      </a:r>
                      <a:endParaRPr lang="en-US" sz="2800" dirty="0">
                        <a:latin typeface="Arial" panose="020B0604020202020204" pitchFamily="34" charset="0"/>
                        <a:cs typeface="Arial" panose="020B0604020202020204" pitchFamily="34" charset="0"/>
                      </a:endParaRPr>
                    </a:p>
                  </a:txBody>
                  <a:tcPr marT="45714" marB="45714"/>
                </a:tc>
              </a:tr>
            </a:tbl>
          </a:graphicData>
        </a:graphic>
      </p:graphicFrame>
    </p:spTree>
    <p:extLst>
      <p:ext uri="{BB962C8B-B14F-4D97-AF65-F5344CB8AC3E}">
        <p14:creationId xmlns:p14="http://schemas.microsoft.com/office/powerpoint/2010/main" val="3531207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298"/>
                </a:solidFill>
                <a:latin typeface="Arial" charset="0"/>
                <a:cs typeface="Arial" charset="0"/>
              </a:rPr>
              <a:t>Why are you here?</a:t>
            </a:r>
            <a:endParaRPr lang="en-US" dirty="0"/>
          </a:p>
        </p:txBody>
      </p:sp>
      <p:sp>
        <p:nvSpPr>
          <p:cNvPr id="3" name="Content Placeholder 2"/>
          <p:cNvSpPr>
            <a:spLocks noGrp="1"/>
          </p:cNvSpPr>
          <p:nvPr>
            <p:ph idx="1"/>
          </p:nvPr>
        </p:nvSpPr>
        <p:spPr/>
        <p:txBody>
          <a:bodyPr/>
          <a:lstStyle/>
          <a:p>
            <a:pPr fontAlgn="auto">
              <a:spcBef>
                <a:spcPts val="1200"/>
              </a:spcBef>
              <a:spcAft>
                <a:spcPts val="0"/>
              </a:spcAft>
              <a:defRPr/>
            </a:pPr>
            <a:r>
              <a:rPr lang="en-US" sz="2400" dirty="0"/>
              <a:t>You Were Nominated by Your </a:t>
            </a:r>
            <a:r>
              <a:rPr lang="en-US" sz="2400" dirty="0" smtClean="0"/>
              <a:t>District</a:t>
            </a:r>
            <a:endParaRPr lang="en-US" sz="2400" dirty="0"/>
          </a:p>
          <a:p>
            <a:pPr lvl="1" fontAlgn="auto">
              <a:spcBef>
                <a:spcPts val="1200"/>
              </a:spcBef>
              <a:spcAft>
                <a:spcPts val="0"/>
              </a:spcAft>
              <a:buFont typeface="Arial"/>
              <a:buChar char="–"/>
              <a:defRPr/>
            </a:pPr>
            <a:r>
              <a:rPr lang="en-US" sz="2000" dirty="0" smtClean="0"/>
              <a:t>We want the whole state to be represented</a:t>
            </a:r>
            <a:endParaRPr lang="en-US" sz="2000" dirty="0"/>
          </a:p>
          <a:p>
            <a:pPr lvl="1" fontAlgn="auto">
              <a:spcBef>
                <a:spcPts val="1200"/>
              </a:spcBef>
              <a:spcAft>
                <a:spcPts val="0"/>
              </a:spcAft>
              <a:buFont typeface="Arial"/>
              <a:buChar char="–"/>
              <a:defRPr/>
            </a:pPr>
            <a:r>
              <a:rPr lang="en-US" sz="2000" dirty="0" smtClean="0"/>
              <a:t>The cut scores we set are for all, not just some</a:t>
            </a:r>
            <a:endParaRPr lang="en-US" sz="2000" dirty="0"/>
          </a:p>
          <a:p>
            <a:pPr marL="457200" lvl="1" indent="0" fontAlgn="auto">
              <a:spcBef>
                <a:spcPts val="1200"/>
              </a:spcBef>
              <a:spcAft>
                <a:spcPts val="0"/>
              </a:spcAft>
              <a:buNone/>
              <a:defRPr/>
            </a:pPr>
            <a:endParaRPr lang="en-US" sz="2000" dirty="0"/>
          </a:p>
          <a:p>
            <a:pPr fontAlgn="auto">
              <a:spcBef>
                <a:spcPts val="1200"/>
              </a:spcBef>
              <a:spcAft>
                <a:spcPts val="0"/>
              </a:spcAft>
              <a:defRPr/>
            </a:pPr>
            <a:r>
              <a:rPr lang="en-US" sz="2400" dirty="0"/>
              <a:t>You Represent an Important Stakeholder Group</a:t>
            </a:r>
          </a:p>
          <a:p>
            <a:pPr lvl="1" fontAlgn="auto">
              <a:spcBef>
                <a:spcPts val="1200"/>
              </a:spcBef>
              <a:spcAft>
                <a:spcPts val="0"/>
              </a:spcAft>
              <a:buFont typeface="Arial"/>
              <a:buChar char="–"/>
              <a:defRPr/>
            </a:pPr>
            <a:r>
              <a:rPr lang="en-US" sz="2000" dirty="0"/>
              <a:t>Teachers, administrators, higher education, public</a:t>
            </a:r>
          </a:p>
          <a:p>
            <a:pPr lvl="1" fontAlgn="auto">
              <a:spcBef>
                <a:spcPts val="1200"/>
              </a:spcBef>
              <a:spcAft>
                <a:spcPts val="0"/>
              </a:spcAft>
              <a:buFont typeface="Arial"/>
              <a:buChar char="–"/>
              <a:defRPr/>
            </a:pPr>
            <a:r>
              <a:rPr lang="en-US" sz="2000" dirty="0"/>
              <a:t>All points of view carefully considered</a:t>
            </a:r>
          </a:p>
          <a:p>
            <a:pPr lvl="1" fontAlgn="auto">
              <a:spcBef>
                <a:spcPts val="1200"/>
              </a:spcBef>
              <a:spcAft>
                <a:spcPts val="0"/>
              </a:spcAft>
              <a:buFont typeface="Arial"/>
              <a:buChar char="–"/>
              <a:defRPr/>
            </a:pPr>
            <a:r>
              <a:rPr lang="en-US" sz="2000" dirty="0"/>
              <a:t>Important to public acceptance</a:t>
            </a:r>
          </a:p>
          <a:p>
            <a:endParaRPr lang="en-US" dirty="0"/>
          </a:p>
        </p:txBody>
      </p:sp>
    </p:spTree>
    <p:extLst>
      <p:ext uri="{BB962C8B-B14F-4D97-AF65-F5344CB8AC3E}">
        <p14:creationId xmlns:p14="http://schemas.microsoft.com/office/powerpoint/2010/main" val="15384451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Process/Expectations</a:t>
            </a:r>
            <a:endParaRPr lang="en-US" dirty="0"/>
          </a:p>
        </p:txBody>
      </p:sp>
      <p:sp>
        <p:nvSpPr>
          <p:cNvPr id="3" name="Content Placeholder 2"/>
          <p:cNvSpPr>
            <a:spLocks noGrp="1"/>
          </p:cNvSpPr>
          <p:nvPr>
            <p:ph idx="1"/>
          </p:nvPr>
        </p:nvSpPr>
        <p:spPr/>
        <p:txBody>
          <a:bodyPr/>
          <a:lstStyle/>
          <a:p>
            <a:pPr>
              <a:spcBef>
                <a:spcPts val="1200"/>
              </a:spcBef>
            </a:pPr>
            <a:r>
              <a:rPr lang="en-US" altLang="en-US" dirty="0">
                <a:latin typeface="Arial" charset="0"/>
                <a:cs typeface="Arial" charset="0"/>
              </a:rPr>
              <a:t>Small Groups – Panels</a:t>
            </a:r>
          </a:p>
          <a:p>
            <a:pPr>
              <a:spcBef>
                <a:spcPts val="1200"/>
              </a:spcBef>
            </a:pPr>
            <a:r>
              <a:rPr lang="en-US" altLang="en-US" dirty="0">
                <a:latin typeface="Arial" charset="0"/>
                <a:cs typeface="Arial" charset="0"/>
              </a:rPr>
              <a:t>Chance for Everyone to be Heard</a:t>
            </a:r>
          </a:p>
          <a:p>
            <a:pPr>
              <a:spcBef>
                <a:spcPts val="1200"/>
              </a:spcBef>
            </a:pPr>
            <a:r>
              <a:rPr lang="en-US" altLang="en-US" dirty="0">
                <a:latin typeface="Arial" charset="0"/>
                <a:cs typeface="Arial" charset="0"/>
              </a:rPr>
              <a:t>Chance for Everyone to Listen</a:t>
            </a:r>
          </a:p>
          <a:p>
            <a:pPr>
              <a:spcBef>
                <a:spcPts val="1200"/>
              </a:spcBef>
            </a:pPr>
            <a:r>
              <a:rPr lang="en-US" altLang="en-US" dirty="0">
                <a:latin typeface="Arial" charset="0"/>
                <a:cs typeface="Arial" charset="0"/>
              </a:rPr>
              <a:t>We Recommend – </a:t>
            </a:r>
            <a:r>
              <a:rPr lang="en-US" altLang="en-US" dirty="0" smtClean="0">
                <a:latin typeface="Arial" charset="0"/>
                <a:cs typeface="Arial" charset="0"/>
              </a:rPr>
              <a:t>Board Sets</a:t>
            </a:r>
            <a:endParaRPr lang="en-US" altLang="en-US" sz="2800" dirty="0">
              <a:latin typeface="Arial" charset="0"/>
              <a:cs typeface="Arial" charset="0"/>
            </a:endParaRPr>
          </a:p>
          <a:p>
            <a:endParaRPr lang="en-US" dirty="0"/>
          </a:p>
        </p:txBody>
      </p:sp>
    </p:spTree>
    <p:extLst>
      <p:ext uri="{BB962C8B-B14F-4D97-AF65-F5344CB8AC3E}">
        <p14:creationId xmlns:p14="http://schemas.microsoft.com/office/powerpoint/2010/main" val="723466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Your Job</a:t>
            </a:r>
            <a:endParaRPr lang="en-US" dirty="0"/>
          </a:p>
        </p:txBody>
      </p:sp>
      <p:sp>
        <p:nvSpPr>
          <p:cNvPr id="4" name="Rectangle 3"/>
          <p:cNvSpPr/>
          <p:nvPr/>
        </p:nvSpPr>
        <p:spPr>
          <a:xfrm>
            <a:off x="609600" y="905232"/>
            <a:ext cx="6248400" cy="4216539"/>
          </a:xfrm>
          <a:prstGeom prst="rect">
            <a:avLst/>
          </a:prstGeom>
        </p:spPr>
        <p:txBody>
          <a:bodyPr wrap="square">
            <a:spAutoFit/>
          </a:bodyPr>
          <a:lstStyle/>
          <a:p>
            <a:pPr fontAlgn="auto">
              <a:spcBef>
                <a:spcPts val="1200"/>
              </a:spcBef>
              <a:spcAft>
                <a:spcPts val="0"/>
              </a:spcAft>
              <a:defRPr/>
            </a:pPr>
            <a:r>
              <a:rPr lang="en-US" sz="2400" dirty="0"/>
              <a:t>Review Support Materials</a:t>
            </a:r>
          </a:p>
          <a:p>
            <a:pPr lvl="1" eaLnBrk="1" fontAlgn="auto" hangingPunct="1">
              <a:spcBef>
                <a:spcPts val="1200"/>
              </a:spcBef>
              <a:spcAft>
                <a:spcPts val="0"/>
              </a:spcAft>
              <a:buFont typeface="Arial"/>
              <a:buChar char="–"/>
              <a:defRPr/>
            </a:pPr>
            <a:r>
              <a:rPr lang="en-US" sz="2000" dirty="0" smtClean="0"/>
              <a:t>Tests</a:t>
            </a:r>
            <a:endParaRPr lang="en-US" sz="2000" dirty="0"/>
          </a:p>
          <a:p>
            <a:pPr lvl="1" eaLnBrk="1" fontAlgn="auto" hangingPunct="1">
              <a:spcBef>
                <a:spcPts val="1200"/>
              </a:spcBef>
              <a:spcAft>
                <a:spcPts val="0"/>
              </a:spcAft>
              <a:buFont typeface="Arial"/>
              <a:buChar char="–"/>
              <a:defRPr/>
            </a:pPr>
            <a:r>
              <a:rPr lang="en-US" sz="2000" dirty="0" smtClean="0"/>
              <a:t>Content Standards</a:t>
            </a:r>
            <a:endParaRPr lang="en-US" sz="2000" dirty="0"/>
          </a:p>
          <a:p>
            <a:pPr lvl="1" eaLnBrk="1" fontAlgn="auto" hangingPunct="1">
              <a:spcBef>
                <a:spcPts val="1200"/>
              </a:spcBef>
              <a:spcAft>
                <a:spcPts val="0"/>
              </a:spcAft>
              <a:buFont typeface="Arial"/>
              <a:buChar char="–"/>
              <a:defRPr/>
            </a:pPr>
            <a:r>
              <a:rPr lang="en-US" sz="2000" dirty="0" smtClean="0"/>
              <a:t>Performance </a:t>
            </a:r>
            <a:r>
              <a:rPr lang="en-US" sz="2000" dirty="0"/>
              <a:t>Level </a:t>
            </a:r>
            <a:r>
              <a:rPr lang="en-US" sz="2000" dirty="0" smtClean="0"/>
              <a:t>Descriptors</a:t>
            </a:r>
            <a:endParaRPr lang="en-US" sz="2000" dirty="0"/>
          </a:p>
          <a:p>
            <a:pPr lvl="1" fontAlgn="auto">
              <a:spcBef>
                <a:spcPts val="1200"/>
              </a:spcBef>
              <a:spcAft>
                <a:spcPts val="0"/>
              </a:spcAft>
              <a:defRPr/>
            </a:pPr>
            <a:endParaRPr lang="en-US" sz="2000" dirty="0"/>
          </a:p>
          <a:p>
            <a:pPr fontAlgn="auto">
              <a:spcBef>
                <a:spcPts val="1200"/>
              </a:spcBef>
              <a:spcAft>
                <a:spcPts val="0"/>
              </a:spcAft>
              <a:defRPr/>
            </a:pPr>
            <a:r>
              <a:rPr lang="en-US" sz="2400" dirty="0"/>
              <a:t>Learn </a:t>
            </a:r>
            <a:r>
              <a:rPr lang="en-US" sz="2400" dirty="0" smtClean="0"/>
              <a:t>a New Procedure</a:t>
            </a:r>
            <a:endParaRPr lang="en-US" sz="2400" dirty="0"/>
          </a:p>
          <a:p>
            <a:pPr lvl="1" eaLnBrk="1" fontAlgn="auto" hangingPunct="1">
              <a:spcBef>
                <a:spcPts val="1200"/>
              </a:spcBef>
              <a:spcAft>
                <a:spcPts val="0"/>
              </a:spcAft>
              <a:buFont typeface="Arial"/>
              <a:buChar char="–"/>
              <a:defRPr/>
            </a:pPr>
            <a:r>
              <a:rPr lang="en-US" sz="2000" dirty="0"/>
              <a:t>Receive instruction</a:t>
            </a:r>
          </a:p>
          <a:p>
            <a:pPr lvl="1" eaLnBrk="1" fontAlgn="auto" hangingPunct="1">
              <a:spcBef>
                <a:spcPts val="1200"/>
              </a:spcBef>
              <a:spcAft>
                <a:spcPts val="0"/>
              </a:spcAft>
              <a:buFont typeface="Arial"/>
              <a:buChar char="–"/>
              <a:defRPr/>
            </a:pPr>
            <a:r>
              <a:rPr lang="en-US" sz="2000" dirty="0"/>
              <a:t>Practice</a:t>
            </a:r>
          </a:p>
          <a:p>
            <a:pPr lvl="1" eaLnBrk="1" fontAlgn="auto" hangingPunct="1">
              <a:spcBef>
                <a:spcPts val="1200"/>
              </a:spcBef>
              <a:spcAft>
                <a:spcPts val="0"/>
              </a:spcAft>
              <a:buFont typeface="Arial"/>
              <a:buChar char="–"/>
              <a:defRPr/>
            </a:pPr>
            <a:r>
              <a:rPr lang="en-US" sz="2000" dirty="0"/>
              <a:t>Apply</a:t>
            </a:r>
          </a:p>
        </p:txBody>
      </p:sp>
    </p:spTree>
    <p:extLst>
      <p:ext uri="{BB962C8B-B14F-4D97-AF65-F5344CB8AC3E}">
        <p14:creationId xmlns:p14="http://schemas.microsoft.com/office/powerpoint/2010/main" val="12695242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Overview</a:t>
            </a:r>
            <a:endParaRPr lang="en-US" sz="4000" dirty="0"/>
          </a:p>
        </p:txBody>
      </p:sp>
    </p:spTree>
    <p:extLst>
      <p:ext uri="{BB962C8B-B14F-4D97-AF65-F5344CB8AC3E}">
        <p14:creationId xmlns:p14="http://schemas.microsoft.com/office/powerpoint/2010/main" val="3057442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Goals for This Workshop</a:t>
            </a:r>
            <a:endParaRPr lang="en-US" dirty="0"/>
          </a:p>
        </p:txBody>
      </p:sp>
      <p:sp>
        <p:nvSpPr>
          <p:cNvPr id="3" name="Content Placeholder 2"/>
          <p:cNvSpPr>
            <a:spLocks noGrp="1"/>
          </p:cNvSpPr>
          <p:nvPr>
            <p:ph idx="1"/>
          </p:nvPr>
        </p:nvSpPr>
        <p:spPr/>
        <p:txBody>
          <a:bodyPr/>
          <a:lstStyle/>
          <a:p>
            <a:pPr>
              <a:spcBef>
                <a:spcPts val="563"/>
              </a:spcBef>
            </a:pPr>
            <a:r>
              <a:rPr lang="en-US" altLang="en-US" dirty="0" smtClean="0">
                <a:latin typeface="Arial" charset="0"/>
                <a:cs typeface="Arial" charset="0"/>
              </a:rPr>
              <a:t>Learn about the content </a:t>
            </a:r>
            <a:r>
              <a:rPr lang="en-US" altLang="en-US" dirty="0">
                <a:latin typeface="Arial" charset="0"/>
                <a:cs typeface="Arial" charset="0"/>
              </a:rPr>
              <a:t>of </a:t>
            </a:r>
            <a:r>
              <a:rPr lang="en-US" altLang="en-US" dirty="0" smtClean="0">
                <a:latin typeface="Arial" charset="0"/>
                <a:cs typeface="Arial" charset="0"/>
              </a:rPr>
              <a:t>the tests</a:t>
            </a:r>
            <a:endParaRPr lang="en-US" altLang="en-US" dirty="0">
              <a:latin typeface="Arial" charset="0"/>
              <a:cs typeface="Arial" charset="0"/>
            </a:endParaRPr>
          </a:p>
          <a:p>
            <a:pPr>
              <a:spcBef>
                <a:spcPts val="563"/>
              </a:spcBef>
            </a:pPr>
            <a:r>
              <a:rPr lang="en-US" altLang="en-US" dirty="0" smtClean="0">
                <a:latin typeface="Arial" charset="0"/>
                <a:cs typeface="Arial" charset="0"/>
              </a:rPr>
              <a:t>Learn about performance level descriptors</a:t>
            </a:r>
            <a:endParaRPr lang="en-US" altLang="en-US" dirty="0">
              <a:latin typeface="Arial" charset="0"/>
              <a:cs typeface="Arial" charset="0"/>
            </a:endParaRPr>
          </a:p>
          <a:p>
            <a:pPr>
              <a:spcBef>
                <a:spcPts val="563"/>
              </a:spcBef>
            </a:pPr>
            <a:r>
              <a:rPr lang="en-US" altLang="en-US" dirty="0">
                <a:latin typeface="Arial" charset="0"/>
                <a:cs typeface="Arial" charset="0"/>
              </a:rPr>
              <a:t>Learn </a:t>
            </a:r>
            <a:r>
              <a:rPr lang="en-US" altLang="en-US" dirty="0" smtClean="0">
                <a:latin typeface="Arial" charset="0"/>
                <a:cs typeface="Arial" charset="0"/>
              </a:rPr>
              <a:t>about the </a:t>
            </a:r>
            <a:r>
              <a:rPr lang="en-US" altLang="en-US" dirty="0" smtClean="0">
                <a:solidFill>
                  <a:srgbClr val="FF0000"/>
                </a:solidFill>
                <a:latin typeface="Arial" charset="0"/>
                <a:cs typeface="Arial" charset="0"/>
              </a:rPr>
              <a:t>XXX</a:t>
            </a:r>
            <a:r>
              <a:rPr lang="en-US" altLang="en-US" dirty="0" smtClean="0">
                <a:latin typeface="Arial" charset="0"/>
                <a:cs typeface="Arial" charset="0"/>
              </a:rPr>
              <a:t> procedure</a:t>
            </a:r>
            <a:endParaRPr lang="en-US" altLang="en-US" dirty="0">
              <a:latin typeface="Arial" charset="0"/>
              <a:cs typeface="Arial" charset="0"/>
            </a:endParaRPr>
          </a:p>
          <a:p>
            <a:pPr>
              <a:spcBef>
                <a:spcPts val="563"/>
              </a:spcBef>
            </a:pPr>
            <a:r>
              <a:rPr lang="en-US" altLang="en-US" dirty="0">
                <a:latin typeface="Arial" charset="0"/>
                <a:cs typeface="Arial" charset="0"/>
              </a:rPr>
              <a:t>Recommend </a:t>
            </a:r>
            <a:r>
              <a:rPr lang="en-US" altLang="en-US" dirty="0" smtClean="0">
                <a:latin typeface="Arial" charset="0"/>
                <a:cs typeface="Arial" charset="0"/>
              </a:rPr>
              <a:t>cut scores</a:t>
            </a:r>
            <a:endParaRPr lang="en-US" altLang="en-US" dirty="0">
              <a:latin typeface="Arial" charset="0"/>
              <a:cs typeface="Arial" charset="0"/>
            </a:endParaRPr>
          </a:p>
          <a:p>
            <a:pPr marL="0" indent="0">
              <a:buNone/>
            </a:pPr>
            <a:endParaRPr lang="en-US" dirty="0"/>
          </a:p>
        </p:txBody>
      </p:sp>
    </p:spTree>
    <p:extLst>
      <p:ext uri="{BB962C8B-B14F-4D97-AF65-F5344CB8AC3E}">
        <p14:creationId xmlns:p14="http://schemas.microsoft.com/office/powerpoint/2010/main" val="1554689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rgbClr val="006298"/>
                </a:solidFill>
                <a:latin typeface="Arial" charset="0"/>
                <a:cs typeface="Arial" charset="0"/>
              </a:rPr>
              <a:t>Cut Score</a:t>
            </a:r>
            <a:endParaRPr lang="en-US" dirty="0"/>
          </a:p>
        </p:txBody>
      </p:sp>
      <p:sp>
        <p:nvSpPr>
          <p:cNvPr id="3" name="Content Placeholder 2"/>
          <p:cNvSpPr>
            <a:spLocks noGrp="1"/>
          </p:cNvSpPr>
          <p:nvPr>
            <p:ph idx="1"/>
          </p:nvPr>
        </p:nvSpPr>
        <p:spPr/>
        <p:txBody>
          <a:bodyPr/>
          <a:lstStyle/>
          <a:p>
            <a:pPr>
              <a:spcBef>
                <a:spcPts val="563"/>
              </a:spcBef>
            </a:pPr>
            <a:r>
              <a:rPr lang="en-US" altLang="en-US" dirty="0">
                <a:latin typeface="Arial" charset="0"/>
                <a:cs typeface="Arial" charset="0"/>
              </a:rPr>
              <a:t>A </a:t>
            </a:r>
            <a:r>
              <a:rPr lang="en-US" altLang="en-US" dirty="0" smtClean="0">
                <a:latin typeface="Arial" charset="0"/>
                <a:cs typeface="Arial" charset="0"/>
              </a:rPr>
              <a:t>dividing line</a:t>
            </a:r>
            <a:endParaRPr lang="en-US" altLang="en-US" dirty="0">
              <a:latin typeface="Arial" charset="0"/>
              <a:cs typeface="Arial" charset="0"/>
            </a:endParaRPr>
          </a:p>
          <a:p>
            <a:pPr>
              <a:spcBef>
                <a:spcPts val="563"/>
              </a:spcBef>
            </a:pPr>
            <a:r>
              <a:rPr lang="en-US" altLang="en-US" dirty="0">
                <a:latin typeface="Arial" charset="0"/>
                <a:cs typeface="Arial" charset="0"/>
              </a:rPr>
              <a:t>A </a:t>
            </a:r>
            <a:r>
              <a:rPr lang="en-US" altLang="en-US" dirty="0" smtClean="0">
                <a:latin typeface="Arial" charset="0"/>
                <a:cs typeface="Arial" charset="0"/>
              </a:rPr>
              <a:t>meaningful distinction</a:t>
            </a:r>
            <a:endParaRPr lang="en-US" altLang="en-US" dirty="0">
              <a:latin typeface="Arial" charset="0"/>
              <a:cs typeface="Arial" charset="0"/>
            </a:endParaRPr>
          </a:p>
          <a:p>
            <a:pPr>
              <a:spcBef>
                <a:spcPts val="563"/>
              </a:spcBef>
            </a:pPr>
            <a:r>
              <a:rPr lang="en-US" altLang="en-US" dirty="0">
                <a:latin typeface="Arial" charset="0"/>
                <a:cs typeface="Arial" charset="0"/>
              </a:rPr>
              <a:t>Varies with </a:t>
            </a:r>
            <a:r>
              <a:rPr lang="en-US" altLang="en-US" dirty="0" smtClean="0">
                <a:latin typeface="Arial" charset="0"/>
                <a:cs typeface="Arial" charset="0"/>
              </a:rPr>
              <a:t>test difficulty</a:t>
            </a:r>
            <a:endParaRPr lang="en-US" altLang="en-US" dirty="0">
              <a:latin typeface="Arial" charset="0"/>
              <a:cs typeface="Arial" charset="0"/>
            </a:endParaRPr>
          </a:p>
          <a:p>
            <a:pPr>
              <a:spcBef>
                <a:spcPts val="563"/>
              </a:spcBef>
            </a:pPr>
            <a:r>
              <a:rPr lang="en-US" altLang="en-US" dirty="0">
                <a:latin typeface="Arial" charset="0"/>
                <a:cs typeface="Arial" charset="0"/>
              </a:rPr>
              <a:t>Can </a:t>
            </a:r>
            <a:r>
              <a:rPr lang="en-US" altLang="en-US" dirty="0" smtClean="0">
                <a:latin typeface="Arial" charset="0"/>
                <a:cs typeface="Arial" charset="0"/>
              </a:rPr>
              <a:t>be adjusted</a:t>
            </a:r>
            <a:endParaRPr lang="en-US" altLang="en-US" dirty="0">
              <a:latin typeface="Arial" charset="0"/>
              <a:cs typeface="Arial" charset="0"/>
            </a:endParaRPr>
          </a:p>
          <a:p>
            <a:pPr marL="0" indent="0">
              <a:buNone/>
            </a:pPr>
            <a:endParaRPr lang="en-US" dirty="0"/>
          </a:p>
        </p:txBody>
      </p:sp>
    </p:spTree>
    <p:extLst>
      <p:ext uri="{BB962C8B-B14F-4D97-AF65-F5344CB8AC3E}">
        <p14:creationId xmlns:p14="http://schemas.microsoft.com/office/powerpoint/2010/main" val="1037466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solidFill>
                  <a:srgbClr val="006298"/>
                </a:solidFill>
                <a:latin typeface="Arial" charset="0"/>
                <a:cs typeface="Arial" charset="0"/>
              </a:rPr>
              <a:t>Activities</a:t>
            </a:r>
            <a:endParaRPr lang="en-US" dirty="0"/>
          </a:p>
        </p:txBody>
      </p:sp>
      <p:sp>
        <p:nvSpPr>
          <p:cNvPr id="3" name="Content Placeholder 2"/>
          <p:cNvSpPr>
            <a:spLocks noGrp="1"/>
          </p:cNvSpPr>
          <p:nvPr>
            <p:ph idx="1"/>
          </p:nvPr>
        </p:nvSpPr>
        <p:spPr/>
        <p:txBody>
          <a:bodyPr/>
          <a:lstStyle/>
          <a:p>
            <a:pPr>
              <a:spcBef>
                <a:spcPts val="563"/>
              </a:spcBef>
            </a:pPr>
            <a:r>
              <a:rPr lang="en-US" altLang="en-US" dirty="0">
                <a:latin typeface="Arial" charset="0"/>
                <a:cs typeface="Arial" charset="0"/>
              </a:rPr>
              <a:t>Review c</a:t>
            </a:r>
            <a:r>
              <a:rPr lang="en-US" altLang="en-US" dirty="0" smtClean="0">
                <a:latin typeface="Arial" charset="0"/>
                <a:cs typeface="Arial" charset="0"/>
              </a:rPr>
              <a:t>ontent </a:t>
            </a:r>
            <a:r>
              <a:rPr lang="en-US" altLang="en-US" dirty="0">
                <a:latin typeface="Arial" charset="0"/>
                <a:cs typeface="Arial" charset="0"/>
              </a:rPr>
              <a:t>s</a:t>
            </a:r>
            <a:r>
              <a:rPr lang="en-US" altLang="en-US" dirty="0" smtClean="0">
                <a:latin typeface="Arial" charset="0"/>
                <a:cs typeface="Arial" charset="0"/>
              </a:rPr>
              <a:t>tandards</a:t>
            </a:r>
            <a:endParaRPr lang="en-US" altLang="en-US" dirty="0">
              <a:latin typeface="Arial" charset="0"/>
              <a:cs typeface="Arial" charset="0"/>
            </a:endParaRPr>
          </a:p>
          <a:p>
            <a:pPr>
              <a:spcBef>
                <a:spcPts val="563"/>
              </a:spcBef>
            </a:pPr>
            <a:r>
              <a:rPr lang="en-US" altLang="en-US" dirty="0">
                <a:latin typeface="Arial" charset="0"/>
                <a:cs typeface="Arial" charset="0"/>
              </a:rPr>
              <a:t>Review </a:t>
            </a:r>
            <a:r>
              <a:rPr lang="en-US" altLang="en-US" dirty="0" smtClean="0">
                <a:latin typeface="Arial" charset="0"/>
                <a:cs typeface="Arial" charset="0"/>
              </a:rPr>
              <a:t>performance level descriptors</a:t>
            </a:r>
            <a:endParaRPr lang="en-US" altLang="en-US" dirty="0">
              <a:latin typeface="Arial" charset="0"/>
              <a:cs typeface="Arial" charset="0"/>
            </a:endParaRPr>
          </a:p>
          <a:p>
            <a:pPr>
              <a:spcBef>
                <a:spcPts val="563"/>
              </a:spcBef>
            </a:pPr>
            <a:r>
              <a:rPr lang="en-US" altLang="en-US" dirty="0">
                <a:latin typeface="Arial" charset="0"/>
                <a:cs typeface="Arial" charset="0"/>
              </a:rPr>
              <a:t>Take </a:t>
            </a:r>
            <a:r>
              <a:rPr lang="en-US" altLang="en-US" dirty="0" smtClean="0">
                <a:latin typeface="Arial" charset="0"/>
                <a:cs typeface="Arial" charset="0"/>
              </a:rPr>
              <a:t>practice tests</a:t>
            </a:r>
            <a:endParaRPr lang="en-US" altLang="en-US" dirty="0">
              <a:latin typeface="Arial" charset="0"/>
              <a:cs typeface="Arial" charset="0"/>
            </a:endParaRPr>
          </a:p>
          <a:p>
            <a:pPr>
              <a:spcBef>
                <a:spcPts val="563"/>
              </a:spcBef>
            </a:pPr>
            <a:r>
              <a:rPr lang="en-US" altLang="en-US" dirty="0">
                <a:latin typeface="Arial" charset="0"/>
                <a:cs typeface="Arial" charset="0"/>
              </a:rPr>
              <a:t>Receive </a:t>
            </a:r>
            <a:r>
              <a:rPr lang="en-US" altLang="en-US" dirty="0" smtClean="0">
                <a:solidFill>
                  <a:srgbClr val="FF0000"/>
                </a:solidFill>
                <a:latin typeface="Arial" charset="0"/>
                <a:cs typeface="Arial" charset="0"/>
              </a:rPr>
              <a:t>XXX</a:t>
            </a:r>
            <a:r>
              <a:rPr lang="en-US" altLang="en-US" dirty="0" smtClean="0">
                <a:latin typeface="Arial" charset="0"/>
                <a:cs typeface="Arial" charset="0"/>
              </a:rPr>
              <a:t> instruction</a:t>
            </a:r>
            <a:endParaRPr lang="en-US" altLang="en-US" dirty="0">
              <a:latin typeface="Arial" charset="0"/>
              <a:cs typeface="Arial" charset="0"/>
            </a:endParaRPr>
          </a:p>
          <a:p>
            <a:pPr>
              <a:spcBef>
                <a:spcPts val="563"/>
              </a:spcBef>
            </a:pPr>
            <a:r>
              <a:rPr lang="en-US" altLang="en-US" dirty="0">
                <a:latin typeface="Arial" charset="0"/>
                <a:cs typeface="Arial" charset="0"/>
              </a:rPr>
              <a:t>Practice </a:t>
            </a:r>
            <a:r>
              <a:rPr lang="en-US" altLang="en-US" dirty="0" smtClean="0">
                <a:latin typeface="Arial" charset="0"/>
                <a:cs typeface="Arial" charset="0"/>
              </a:rPr>
              <a:t>using </a:t>
            </a:r>
            <a:r>
              <a:rPr lang="en-US" altLang="en-US" dirty="0" smtClean="0">
                <a:solidFill>
                  <a:srgbClr val="FF0000"/>
                </a:solidFill>
                <a:latin typeface="Arial" charset="0"/>
                <a:cs typeface="Arial" charset="0"/>
              </a:rPr>
              <a:t>XXX</a:t>
            </a:r>
            <a:r>
              <a:rPr lang="en-US" altLang="en-US" dirty="0" smtClean="0">
                <a:latin typeface="Arial" charset="0"/>
                <a:cs typeface="Arial" charset="0"/>
              </a:rPr>
              <a:t> procedure</a:t>
            </a:r>
            <a:endParaRPr lang="en-US" altLang="en-US" dirty="0">
              <a:latin typeface="Arial" charset="0"/>
              <a:cs typeface="Arial" charset="0"/>
            </a:endParaRPr>
          </a:p>
          <a:p>
            <a:pPr>
              <a:spcBef>
                <a:spcPts val="563"/>
              </a:spcBef>
            </a:pPr>
            <a:r>
              <a:rPr lang="en-US" altLang="en-US" dirty="0" smtClean="0">
                <a:latin typeface="Arial" charset="0"/>
                <a:cs typeface="Arial" charset="0"/>
              </a:rPr>
              <a:t>Apply </a:t>
            </a:r>
            <a:r>
              <a:rPr lang="en-US" altLang="en-US" dirty="0">
                <a:solidFill>
                  <a:srgbClr val="FF0000"/>
                </a:solidFill>
                <a:latin typeface="Arial" charset="0"/>
                <a:cs typeface="Arial" charset="0"/>
              </a:rPr>
              <a:t>XXX</a:t>
            </a:r>
            <a:r>
              <a:rPr lang="en-US" altLang="en-US" dirty="0">
                <a:latin typeface="Arial" charset="0"/>
                <a:cs typeface="Arial" charset="0"/>
              </a:rPr>
              <a:t> procedure </a:t>
            </a:r>
            <a:endParaRPr lang="en-US" altLang="en-US" dirty="0" smtClean="0">
              <a:latin typeface="Arial" charset="0"/>
              <a:cs typeface="Arial" charset="0"/>
            </a:endParaRPr>
          </a:p>
          <a:p>
            <a:pPr lvl="1">
              <a:spcBef>
                <a:spcPts val="563"/>
              </a:spcBef>
            </a:pPr>
            <a:r>
              <a:rPr lang="en-US" altLang="en-US" dirty="0" smtClean="0">
                <a:latin typeface="Arial" charset="0"/>
                <a:cs typeface="Arial" charset="0"/>
              </a:rPr>
              <a:t>3 rounds</a:t>
            </a:r>
            <a:endParaRPr lang="en-US" altLang="en-US" dirty="0">
              <a:latin typeface="Arial" charset="0"/>
              <a:cs typeface="Arial" charset="0"/>
            </a:endParaRPr>
          </a:p>
          <a:p>
            <a:pPr lvl="1">
              <a:spcBef>
                <a:spcPts val="563"/>
              </a:spcBef>
            </a:pPr>
            <a:r>
              <a:rPr lang="en-US" altLang="en-US" dirty="0">
                <a:latin typeface="Arial" charset="0"/>
                <a:cs typeface="Arial" charset="0"/>
              </a:rPr>
              <a:t>Discussion </a:t>
            </a:r>
            <a:r>
              <a:rPr lang="en-US" altLang="en-US" dirty="0" smtClean="0">
                <a:latin typeface="Arial" charset="0"/>
                <a:cs typeface="Arial" charset="0"/>
              </a:rPr>
              <a:t>between rounds</a:t>
            </a:r>
            <a:endParaRPr lang="en-US" altLang="en-US" dirty="0">
              <a:latin typeface="Arial" charset="0"/>
              <a:cs typeface="Arial" charset="0"/>
            </a:endParaRPr>
          </a:p>
          <a:p>
            <a:endParaRPr lang="en-US" dirty="0"/>
          </a:p>
        </p:txBody>
      </p:sp>
    </p:spTree>
    <p:extLst>
      <p:ext uri="{BB962C8B-B14F-4D97-AF65-F5344CB8AC3E}">
        <p14:creationId xmlns:p14="http://schemas.microsoft.com/office/powerpoint/2010/main" val="4008367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asurement Inc Custom templates Jun 29">
  <a:themeElements>
    <a:clrScheme name="Custom 1">
      <a:dk1>
        <a:srgbClr val="332F2E"/>
      </a:dk1>
      <a:lt1>
        <a:sysClr val="window" lastClr="FFFFFF"/>
      </a:lt1>
      <a:dk2>
        <a:srgbClr val="FD8418"/>
      </a:dk2>
      <a:lt2>
        <a:srgbClr val="EEECE1"/>
      </a:lt2>
      <a:accent1>
        <a:srgbClr val="4F81BD"/>
      </a:accent1>
      <a:accent2>
        <a:srgbClr val="C0504D"/>
      </a:accent2>
      <a:accent3>
        <a:srgbClr val="9BBB59"/>
      </a:accent3>
      <a:accent4>
        <a:srgbClr val="8064A2"/>
      </a:accent4>
      <a:accent5>
        <a:srgbClr val="4BACC6"/>
      </a:accent5>
      <a:accent6>
        <a:srgbClr val="F79646"/>
      </a:accent6>
      <a:hlink>
        <a:srgbClr val="FD8418"/>
      </a:hlink>
      <a:folHlink>
        <a:srgbClr val="726E6D"/>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3477</TotalTime>
  <Words>4186</Words>
  <Application>Microsoft Office PowerPoint</Application>
  <PresentationFormat>On-screen Show (4:3)</PresentationFormat>
  <Paragraphs>236</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Century Gothic</vt:lpstr>
      <vt:lpstr>Geneva</vt:lpstr>
      <vt:lpstr>Measurement Inc Custom templates Jun 29</vt:lpstr>
      <vt:lpstr>PowerPoint Presentation</vt:lpstr>
      <vt:lpstr>Welcome!</vt:lpstr>
      <vt:lpstr>Why are you here?</vt:lpstr>
      <vt:lpstr>Process/Expectations</vt:lpstr>
      <vt:lpstr>Your Job</vt:lpstr>
      <vt:lpstr>PowerPoint Presentation</vt:lpstr>
      <vt:lpstr>Goals for This Workshop</vt:lpstr>
      <vt:lpstr>Cut Score</vt:lpstr>
      <vt:lpstr>Activities</vt:lpstr>
      <vt:lpstr>Agenda</vt:lpstr>
      <vt:lpstr>PowerPoint Presentation</vt:lpstr>
      <vt:lpstr>Item and Test Development</vt:lpstr>
      <vt:lpstr>Review Tests</vt:lpstr>
      <vt:lpstr>PowerPoint Presentation</vt:lpstr>
      <vt:lpstr>Types of PLDs</vt:lpstr>
      <vt:lpstr>Types of PLDs</vt:lpstr>
      <vt:lpstr>PowerPoint Presentation</vt:lpstr>
      <vt:lpstr>Recap</vt:lpstr>
      <vt:lpstr>Groundrules</vt:lpstr>
      <vt:lpstr>Room Assignments- Language Arts</vt:lpstr>
      <vt:lpstr>Room Assignments- Mathematics</vt:lpstr>
    </vt:vector>
  </TitlesOfParts>
  <Company>Emory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Millard</dc:creator>
  <cp:lastModifiedBy>Kathryn Bunch</cp:lastModifiedBy>
  <cp:revision>110</cp:revision>
  <dcterms:created xsi:type="dcterms:W3CDTF">2010-06-29T18:03:09Z</dcterms:created>
  <dcterms:modified xsi:type="dcterms:W3CDTF">2020-03-30T17:44:26Z</dcterms:modified>
</cp:coreProperties>
</file>